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442"/>
  </p:notesMasterIdLst>
  <p:handoutMasterIdLst>
    <p:handoutMasterId r:id="rId443"/>
  </p:handoutMasterIdLst>
  <p:sldIdLst>
    <p:sldId id="256" r:id="rId2"/>
    <p:sldId id="257" r:id="rId3"/>
    <p:sldId id="691" r:id="rId4"/>
    <p:sldId id="260" r:id="rId5"/>
    <p:sldId id="737" r:id="rId6"/>
    <p:sldId id="727" r:id="rId7"/>
    <p:sldId id="728" r:id="rId8"/>
    <p:sldId id="729" r:id="rId9"/>
    <p:sldId id="730" r:id="rId10"/>
    <p:sldId id="731" r:id="rId11"/>
    <p:sldId id="732" r:id="rId12"/>
    <p:sldId id="298" r:id="rId13"/>
    <p:sldId id="262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40" r:id="rId27"/>
    <p:sldId id="311" r:id="rId28"/>
    <p:sldId id="312" r:id="rId29"/>
    <p:sldId id="314" r:id="rId30"/>
    <p:sldId id="315" r:id="rId31"/>
    <p:sldId id="316" r:id="rId32"/>
    <p:sldId id="343" r:id="rId33"/>
    <p:sldId id="317" r:id="rId34"/>
    <p:sldId id="344" r:id="rId35"/>
    <p:sldId id="318" r:id="rId36"/>
    <p:sldId id="319" r:id="rId37"/>
    <p:sldId id="342" r:id="rId38"/>
    <p:sldId id="320" r:id="rId39"/>
    <p:sldId id="345" r:id="rId40"/>
    <p:sldId id="321" r:id="rId41"/>
    <p:sldId id="322" r:id="rId42"/>
    <p:sldId id="323" r:id="rId43"/>
    <p:sldId id="324" r:id="rId44"/>
    <p:sldId id="325" r:id="rId45"/>
    <p:sldId id="341" r:id="rId46"/>
    <p:sldId id="326" r:id="rId47"/>
    <p:sldId id="327" r:id="rId48"/>
    <p:sldId id="346" r:id="rId49"/>
    <p:sldId id="328" r:id="rId50"/>
    <p:sldId id="347" r:id="rId51"/>
    <p:sldId id="329" r:id="rId52"/>
    <p:sldId id="330" r:id="rId53"/>
    <p:sldId id="331" r:id="rId54"/>
    <p:sldId id="332" r:id="rId55"/>
    <p:sldId id="348" r:id="rId56"/>
    <p:sldId id="333" r:id="rId57"/>
    <p:sldId id="334" r:id="rId58"/>
    <p:sldId id="349" r:id="rId59"/>
    <p:sldId id="335" r:id="rId60"/>
    <p:sldId id="336" r:id="rId61"/>
    <p:sldId id="337" r:id="rId62"/>
    <p:sldId id="338" r:id="rId63"/>
    <p:sldId id="350" r:id="rId64"/>
    <p:sldId id="351" r:id="rId65"/>
    <p:sldId id="352" r:id="rId66"/>
    <p:sldId id="339" r:id="rId67"/>
    <p:sldId id="354" r:id="rId68"/>
    <p:sldId id="358" r:id="rId69"/>
    <p:sldId id="355" r:id="rId70"/>
    <p:sldId id="356" r:id="rId71"/>
    <p:sldId id="357" r:id="rId72"/>
    <p:sldId id="359" r:id="rId73"/>
    <p:sldId id="742" r:id="rId74"/>
    <p:sldId id="749" r:id="rId75"/>
    <p:sldId id="743" r:id="rId76"/>
    <p:sldId id="733" r:id="rId77"/>
    <p:sldId id="360" r:id="rId78"/>
    <p:sldId id="264" r:id="rId79"/>
    <p:sldId id="361" r:id="rId80"/>
    <p:sldId id="363" r:id="rId81"/>
    <p:sldId id="364" r:id="rId82"/>
    <p:sldId id="365" r:id="rId83"/>
    <p:sldId id="366" r:id="rId84"/>
    <p:sldId id="367" r:id="rId85"/>
    <p:sldId id="384" r:id="rId86"/>
    <p:sldId id="368" r:id="rId87"/>
    <p:sldId id="369" r:id="rId88"/>
    <p:sldId id="370" r:id="rId89"/>
    <p:sldId id="371" r:id="rId90"/>
    <p:sldId id="372" r:id="rId91"/>
    <p:sldId id="381" r:id="rId92"/>
    <p:sldId id="374" r:id="rId93"/>
    <p:sldId id="375" r:id="rId94"/>
    <p:sldId id="376" r:id="rId95"/>
    <p:sldId id="382" r:id="rId96"/>
    <p:sldId id="379" r:id="rId97"/>
    <p:sldId id="380" r:id="rId98"/>
    <p:sldId id="383" r:id="rId99"/>
    <p:sldId id="385" r:id="rId100"/>
    <p:sldId id="386" r:id="rId101"/>
    <p:sldId id="387" r:id="rId102"/>
    <p:sldId id="738" r:id="rId103"/>
    <p:sldId id="265" r:id="rId104"/>
    <p:sldId id="389" r:id="rId105"/>
    <p:sldId id="390" r:id="rId106"/>
    <p:sldId id="391" r:id="rId107"/>
    <p:sldId id="266" r:id="rId108"/>
    <p:sldId id="739" r:id="rId109"/>
    <p:sldId id="267" r:id="rId110"/>
    <p:sldId id="392" r:id="rId111"/>
    <p:sldId id="393" r:id="rId112"/>
    <p:sldId id="394" r:id="rId113"/>
    <p:sldId id="395" r:id="rId114"/>
    <p:sldId id="396" r:id="rId115"/>
    <p:sldId id="397" r:id="rId116"/>
    <p:sldId id="400" r:id="rId117"/>
    <p:sldId id="398" r:id="rId118"/>
    <p:sldId id="399" r:id="rId119"/>
    <p:sldId id="402" r:id="rId120"/>
    <p:sldId id="403" r:id="rId121"/>
    <p:sldId id="411" r:id="rId122"/>
    <p:sldId id="404" r:id="rId123"/>
    <p:sldId id="405" r:id="rId124"/>
    <p:sldId id="406" r:id="rId125"/>
    <p:sldId id="407" r:id="rId126"/>
    <p:sldId id="442" r:id="rId127"/>
    <p:sldId id="408" r:id="rId128"/>
    <p:sldId id="409" r:id="rId129"/>
    <p:sldId id="412" r:id="rId130"/>
    <p:sldId id="413" r:id="rId131"/>
    <p:sldId id="414" r:id="rId132"/>
    <p:sldId id="415" r:id="rId133"/>
    <p:sldId id="416" r:id="rId134"/>
    <p:sldId id="417" r:id="rId135"/>
    <p:sldId id="418" r:id="rId136"/>
    <p:sldId id="419" r:id="rId137"/>
    <p:sldId id="420" r:id="rId138"/>
    <p:sldId id="421" r:id="rId139"/>
    <p:sldId id="422" r:id="rId140"/>
    <p:sldId id="423" r:id="rId141"/>
    <p:sldId id="424" r:id="rId142"/>
    <p:sldId id="425" r:id="rId143"/>
    <p:sldId id="426" r:id="rId144"/>
    <p:sldId id="427" r:id="rId145"/>
    <p:sldId id="428" r:id="rId146"/>
    <p:sldId id="429" r:id="rId147"/>
    <p:sldId id="430" r:id="rId148"/>
    <p:sldId id="431" r:id="rId149"/>
    <p:sldId id="432" r:id="rId150"/>
    <p:sldId id="433" r:id="rId151"/>
    <p:sldId id="434" r:id="rId152"/>
    <p:sldId id="435" r:id="rId153"/>
    <p:sldId id="436" r:id="rId154"/>
    <p:sldId id="437" r:id="rId155"/>
    <p:sldId id="438" r:id="rId156"/>
    <p:sldId id="439" r:id="rId157"/>
    <p:sldId id="440" r:id="rId158"/>
    <p:sldId id="441" r:id="rId159"/>
    <p:sldId id="268" r:id="rId160"/>
    <p:sldId id="443" r:id="rId161"/>
    <p:sldId id="444" r:id="rId162"/>
    <p:sldId id="744" r:id="rId163"/>
    <p:sldId id="734" r:id="rId164"/>
    <p:sldId id="735" r:id="rId165"/>
    <p:sldId id="445" r:id="rId166"/>
    <p:sldId id="269" r:id="rId167"/>
    <p:sldId id="693" r:id="rId168"/>
    <p:sldId id="447" r:id="rId169"/>
    <p:sldId id="446" r:id="rId170"/>
    <p:sldId id="448" r:id="rId171"/>
    <p:sldId id="449" r:id="rId172"/>
    <p:sldId id="270" r:id="rId173"/>
    <p:sldId id="451" r:id="rId174"/>
    <p:sldId id="453" r:id="rId175"/>
    <p:sldId id="454" r:id="rId176"/>
    <p:sldId id="455" r:id="rId177"/>
    <p:sldId id="456" r:id="rId178"/>
    <p:sldId id="457" r:id="rId179"/>
    <p:sldId id="458" r:id="rId180"/>
    <p:sldId id="459" r:id="rId181"/>
    <p:sldId id="460" r:id="rId182"/>
    <p:sldId id="462" r:id="rId183"/>
    <p:sldId id="463" r:id="rId184"/>
    <p:sldId id="464" r:id="rId185"/>
    <p:sldId id="465" r:id="rId186"/>
    <p:sldId id="466" r:id="rId187"/>
    <p:sldId id="467" r:id="rId188"/>
    <p:sldId id="468" r:id="rId189"/>
    <p:sldId id="469" r:id="rId190"/>
    <p:sldId id="470" r:id="rId191"/>
    <p:sldId id="704" r:id="rId192"/>
    <p:sldId id="705" r:id="rId193"/>
    <p:sldId id="471" r:id="rId194"/>
    <p:sldId id="474" r:id="rId195"/>
    <p:sldId id="475" r:id="rId196"/>
    <p:sldId id="706" r:id="rId197"/>
    <p:sldId id="707" r:id="rId198"/>
    <p:sldId id="708" r:id="rId199"/>
    <p:sldId id="709" r:id="rId200"/>
    <p:sldId id="710" r:id="rId201"/>
    <p:sldId id="711" r:id="rId202"/>
    <p:sldId id="712" r:id="rId203"/>
    <p:sldId id="713" r:id="rId204"/>
    <p:sldId id="714" r:id="rId205"/>
    <p:sldId id="715" r:id="rId206"/>
    <p:sldId id="716" r:id="rId207"/>
    <p:sldId id="717" r:id="rId208"/>
    <p:sldId id="718" r:id="rId209"/>
    <p:sldId id="719" r:id="rId210"/>
    <p:sldId id="720" r:id="rId211"/>
    <p:sldId id="721" r:id="rId212"/>
    <p:sldId id="722" r:id="rId213"/>
    <p:sldId id="723" r:id="rId214"/>
    <p:sldId id="724" r:id="rId215"/>
    <p:sldId id="725" r:id="rId216"/>
    <p:sldId id="726" r:id="rId217"/>
    <p:sldId id="486" r:id="rId218"/>
    <p:sldId id="487" r:id="rId219"/>
    <p:sldId id="488" r:id="rId220"/>
    <p:sldId id="489" r:id="rId221"/>
    <p:sldId id="490" r:id="rId222"/>
    <p:sldId id="491" r:id="rId223"/>
    <p:sldId id="492" r:id="rId224"/>
    <p:sldId id="493" r:id="rId225"/>
    <p:sldId id="494" r:id="rId226"/>
    <p:sldId id="495" r:id="rId227"/>
    <p:sldId id="496" r:id="rId228"/>
    <p:sldId id="497" r:id="rId229"/>
    <p:sldId id="498" r:id="rId230"/>
    <p:sldId id="499" r:id="rId231"/>
    <p:sldId id="500" r:id="rId232"/>
    <p:sldId id="501" r:id="rId233"/>
    <p:sldId id="502" r:id="rId234"/>
    <p:sldId id="503" r:id="rId235"/>
    <p:sldId id="504" r:id="rId236"/>
    <p:sldId id="505" r:id="rId237"/>
    <p:sldId id="506" r:id="rId238"/>
    <p:sldId id="507" r:id="rId239"/>
    <p:sldId id="508" r:id="rId240"/>
    <p:sldId id="509" r:id="rId241"/>
    <p:sldId id="510" r:id="rId242"/>
    <p:sldId id="511" r:id="rId243"/>
    <p:sldId id="512" r:id="rId244"/>
    <p:sldId id="513" r:id="rId245"/>
    <p:sldId id="514" r:id="rId246"/>
    <p:sldId id="515" r:id="rId247"/>
    <p:sldId id="516" r:id="rId248"/>
    <p:sldId id="517" r:id="rId249"/>
    <p:sldId id="518" r:id="rId250"/>
    <p:sldId id="694" r:id="rId251"/>
    <p:sldId id="271" r:id="rId252"/>
    <p:sldId id="519" r:id="rId253"/>
    <p:sldId id="740" r:id="rId254"/>
    <p:sldId id="521" r:id="rId255"/>
    <p:sldId id="750" r:id="rId256"/>
    <p:sldId id="745" r:id="rId257"/>
    <p:sldId id="522" r:id="rId258"/>
    <p:sldId id="272" r:id="rId259"/>
    <p:sldId id="273" r:id="rId260"/>
    <p:sldId id="274" r:id="rId261"/>
    <p:sldId id="523" r:id="rId262"/>
    <p:sldId id="524" r:id="rId263"/>
    <p:sldId id="275" r:id="rId264"/>
    <p:sldId id="526" r:id="rId265"/>
    <p:sldId id="529" r:id="rId266"/>
    <p:sldId id="530" r:id="rId267"/>
    <p:sldId id="531" r:id="rId268"/>
    <p:sldId id="532" r:id="rId269"/>
    <p:sldId id="533" r:id="rId270"/>
    <p:sldId id="534" r:id="rId271"/>
    <p:sldId id="535" r:id="rId272"/>
    <p:sldId id="536" r:id="rId273"/>
    <p:sldId id="539" r:id="rId274"/>
    <p:sldId id="537" r:id="rId275"/>
    <p:sldId id="540" r:id="rId276"/>
    <p:sldId id="541" r:id="rId277"/>
    <p:sldId id="542" r:id="rId278"/>
    <p:sldId id="543" r:id="rId279"/>
    <p:sldId id="544" r:id="rId280"/>
    <p:sldId id="545" r:id="rId281"/>
    <p:sldId id="546" r:id="rId282"/>
    <p:sldId id="276" r:id="rId283"/>
    <p:sldId id="549" r:id="rId284"/>
    <p:sldId id="550" r:id="rId285"/>
    <p:sldId id="551" r:id="rId286"/>
    <p:sldId id="552" r:id="rId287"/>
    <p:sldId id="553" r:id="rId288"/>
    <p:sldId id="554" r:id="rId289"/>
    <p:sldId id="555" r:id="rId290"/>
    <p:sldId id="556" r:id="rId291"/>
    <p:sldId id="557" r:id="rId292"/>
    <p:sldId id="558" r:id="rId293"/>
    <p:sldId id="559" r:id="rId294"/>
    <p:sldId id="560" r:id="rId295"/>
    <p:sldId id="561" r:id="rId296"/>
    <p:sldId id="562" r:id="rId297"/>
    <p:sldId id="563" r:id="rId298"/>
    <p:sldId id="564" r:id="rId299"/>
    <p:sldId id="565" r:id="rId300"/>
    <p:sldId id="566" r:id="rId301"/>
    <p:sldId id="567" r:id="rId302"/>
    <p:sldId id="568" r:id="rId303"/>
    <p:sldId id="569" r:id="rId304"/>
    <p:sldId id="570" r:id="rId305"/>
    <p:sldId id="571" r:id="rId306"/>
    <p:sldId id="572" r:id="rId307"/>
    <p:sldId id="573" r:id="rId308"/>
    <p:sldId id="574" r:id="rId309"/>
    <p:sldId id="575" r:id="rId310"/>
    <p:sldId id="576" r:id="rId311"/>
    <p:sldId id="577" r:id="rId312"/>
    <p:sldId id="578" r:id="rId313"/>
    <p:sldId id="617" r:id="rId314"/>
    <p:sldId id="579" r:id="rId315"/>
    <p:sldId id="580" r:id="rId316"/>
    <p:sldId id="581" r:id="rId317"/>
    <p:sldId id="582" r:id="rId318"/>
    <p:sldId id="583" r:id="rId319"/>
    <p:sldId id="584" r:id="rId320"/>
    <p:sldId id="585" r:id="rId321"/>
    <p:sldId id="586" r:id="rId322"/>
    <p:sldId id="587" r:id="rId323"/>
    <p:sldId id="588" r:id="rId324"/>
    <p:sldId id="589" r:id="rId325"/>
    <p:sldId id="590" r:id="rId326"/>
    <p:sldId id="591" r:id="rId327"/>
    <p:sldId id="592" r:id="rId328"/>
    <p:sldId id="593" r:id="rId329"/>
    <p:sldId id="594" r:id="rId330"/>
    <p:sldId id="595" r:id="rId331"/>
    <p:sldId id="596" r:id="rId332"/>
    <p:sldId id="597" r:id="rId333"/>
    <p:sldId id="598" r:id="rId334"/>
    <p:sldId id="599" r:id="rId335"/>
    <p:sldId id="600" r:id="rId336"/>
    <p:sldId id="601" r:id="rId337"/>
    <p:sldId id="602" r:id="rId338"/>
    <p:sldId id="603" r:id="rId339"/>
    <p:sldId id="604" r:id="rId340"/>
    <p:sldId id="605" r:id="rId341"/>
    <p:sldId id="606" r:id="rId342"/>
    <p:sldId id="607" r:id="rId343"/>
    <p:sldId id="608" r:id="rId344"/>
    <p:sldId id="609" r:id="rId345"/>
    <p:sldId id="610" r:id="rId346"/>
    <p:sldId id="611" r:id="rId347"/>
    <p:sldId id="612" r:id="rId348"/>
    <p:sldId id="613" r:id="rId349"/>
    <p:sldId id="614" r:id="rId350"/>
    <p:sldId id="615" r:id="rId351"/>
    <p:sldId id="616" r:id="rId352"/>
    <p:sldId id="618" r:id="rId353"/>
    <p:sldId id="277" r:id="rId354"/>
    <p:sldId id="695" r:id="rId355"/>
    <p:sldId id="696" r:id="rId356"/>
    <p:sldId id="620" r:id="rId357"/>
    <p:sldId id="621" r:id="rId358"/>
    <p:sldId id="746" r:id="rId359"/>
    <p:sldId id="751" r:id="rId360"/>
    <p:sldId id="622" r:id="rId361"/>
    <p:sldId id="278" r:id="rId362"/>
    <p:sldId id="623" r:id="rId363"/>
    <p:sldId id="624" r:id="rId364"/>
    <p:sldId id="698" r:id="rId365"/>
    <p:sldId id="626" r:id="rId366"/>
    <p:sldId id="625" r:id="rId367"/>
    <p:sldId id="627" r:id="rId368"/>
    <p:sldId id="628" r:id="rId369"/>
    <p:sldId id="629" r:id="rId370"/>
    <p:sldId id="640" r:id="rId371"/>
    <p:sldId id="630" r:id="rId372"/>
    <p:sldId id="631" r:id="rId373"/>
    <p:sldId id="639" r:id="rId374"/>
    <p:sldId id="632" r:id="rId375"/>
    <p:sldId id="633" r:id="rId376"/>
    <p:sldId id="634" r:id="rId377"/>
    <p:sldId id="635" r:id="rId378"/>
    <p:sldId id="636" r:id="rId379"/>
    <p:sldId id="637" r:id="rId380"/>
    <p:sldId id="641" r:id="rId381"/>
    <p:sldId id="642" r:id="rId382"/>
    <p:sldId id="643" r:id="rId383"/>
    <p:sldId id="644" r:id="rId384"/>
    <p:sldId id="645" r:id="rId385"/>
    <p:sldId id="646" r:id="rId386"/>
    <p:sldId id="647" r:id="rId387"/>
    <p:sldId id="648" r:id="rId388"/>
    <p:sldId id="650" r:id="rId389"/>
    <p:sldId id="651" r:id="rId390"/>
    <p:sldId id="671" r:id="rId391"/>
    <p:sldId id="672" r:id="rId392"/>
    <p:sldId id="652" r:id="rId393"/>
    <p:sldId id="653" r:id="rId394"/>
    <p:sldId id="655" r:id="rId395"/>
    <p:sldId id="656" r:id="rId396"/>
    <p:sldId id="657" r:id="rId397"/>
    <p:sldId id="658" r:id="rId398"/>
    <p:sldId id="659" r:id="rId399"/>
    <p:sldId id="660" r:id="rId400"/>
    <p:sldId id="661" r:id="rId401"/>
    <p:sldId id="662" r:id="rId402"/>
    <p:sldId id="663" r:id="rId403"/>
    <p:sldId id="666" r:id="rId404"/>
    <p:sldId id="664" r:id="rId405"/>
    <p:sldId id="667" r:id="rId406"/>
    <p:sldId id="668" r:id="rId407"/>
    <p:sldId id="669" r:id="rId408"/>
    <p:sldId id="670" r:id="rId409"/>
    <p:sldId id="649" r:id="rId410"/>
    <p:sldId id="673" r:id="rId411"/>
    <p:sldId id="674" r:id="rId412"/>
    <p:sldId id="284" r:id="rId413"/>
    <p:sldId id="741" r:id="rId414"/>
    <p:sldId id="675" r:id="rId415"/>
    <p:sldId id="676" r:id="rId416"/>
    <p:sldId id="677" r:id="rId417"/>
    <p:sldId id="678" r:id="rId418"/>
    <p:sldId id="679" r:id="rId419"/>
    <p:sldId id="680" r:id="rId420"/>
    <p:sldId id="681" r:id="rId421"/>
    <p:sldId id="682" r:id="rId422"/>
    <p:sldId id="683" r:id="rId423"/>
    <p:sldId id="747" r:id="rId424"/>
    <p:sldId id="684" r:id="rId425"/>
    <p:sldId id="281" r:id="rId426"/>
    <p:sldId id="685" r:id="rId427"/>
    <p:sldId id="748" r:id="rId428"/>
    <p:sldId id="686" r:id="rId429"/>
    <p:sldId id="282" r:id="rId430"/>
    <p:sldId id="687" r:id="rId431"/>
    <p:sldId id="688" r:id="rId432"/>
    <p:sldId id="699" r:id="rId433"/>
    <p:sldId id="689" r:id="rId434"/>
    <p:sldId id="736" r:id="rId435"/>
    <p:sldId id="285" r:id="rId436"/>
    <p:sldId id="700" r:id="rId437"/>
    <p:sldId id="701" r:id="rId438"/>
    <p:sldId id="690" r:id="rId439"/>
    <p:sldId id="703" r:id="rId440"/>
    <p:sldId id="259" r:id="rId4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6" autoAdjust="0"/>
    <p:restoredTop sz="94590" autoAdjust="0"/>
  </p:normalViewPr>
  <p:slideViewPr>
    <p:cSldViewPr>
      <p:cViewPr>
        <p:scale>
          <a:sx n="74" d="100"/>
          <a:sy n="74" d="100"/>
        </p:scale>
        <p:origin x="-77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presProps" Target="presProps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theme" Target="theme/theme1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notesMaster" Target="notesMasters/notesMaster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handoutMaster" Target="handoutMasters/handoutMaster1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viewProps" Target="viewProps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tableStyles" Target="tableStyles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673823A-C36E-463D-A8AC-C5EEA87651FF}" type="datetimeFigureOut">
              <a:rPr lang="en-US"/>
              <a:pPr>
                <a:defRPr/>
              </a:pPr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629382-7F8A-4074-AC13-00A9C2C45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80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D25BCE-71B7-4746-A7B7-7F0A5A30B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12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9"/>
          <p:cNvSpPr/>
          <p:nvPr userDrawn="1"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991B29-6026-4CF4-ABBA-E85C9248DE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1765A-D53B-4542-B862-7F76BB106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C9E24-7870-4553-B60A-0F989FC97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41E72-36D4-43EE-AA75-67C0C16D9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 userDrawn="1"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5D6510-EE38-4C0C-ACDC-9E60463E26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993142-A6F2-4CB2-8F32-6062E225C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B2DC-CF1D-45DB-B845-84ADE5B24D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316286F-36A8-4787-A631-4E2E109EA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5B7612-B176-429A-AD97-CD5BD2589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9C4F9A8-9EDB-4185-B937-C6DDFD7A32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B461BC-6C47-4B95-ACB5-F8D6ABE1D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Sorting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Chapter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Using C++ Sorting Methods (cont.)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following statements sort the elements of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vector v</a:t>
            </a:r>
            <a:r>
              <a:rPr lang="en-US" smtClean="0"/>
              <a:t> and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deque d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 marL="742950" lvl="1" indent="-2857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900" smtClean="0">
                <a:latin typeface="Courier New" pitchFamily="49" charset="0"/>
                <a:cs typeface="Courier New" pitchFamily="49" charset="0"/>
              </a:rPr>
              <a:t>sort(v.begin(), v.end());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900" smtClean="0">
                <a:latin typeface="Courier New" pitchFamily="49" charset="0"/>
                <a:cs typeface="Courier New" pitchFamily="49" charset="0"/>
              </a:rPr>
              <a:t>sort(d.begin(), d.end());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following statement shows how to sort the elements in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vector v </a:t>
            </a:r>
            <a:r>
              <a:rPr lang="en-US" smtClean="0"/>
              <a:t>in descending order by using the comparison function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greater&lt;int&gt;()</a:t>
            </a:r>
            <a:r>
              <a:rPr lang="en-US" smtClean="0"/>
              <a:t>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 marL="742950" lvl="1" indent="-285750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en-US" sz="1900" smtClean="0">
                <a:latin typeface="Courier New" pitchFamily="49" charset="0"/>
                <a:cs typeface="Courier New" pitchFamily="49" charset="0"/>
              </a:rPr>
              <a:t>sort(v.begin(), v.end(), greater&lt;int&gt;());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6739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16752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6753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16754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6755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6756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6757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6758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67200" y="3927475"/>
            <a:ext cx="3810000" cy="1787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Sometimes an array will be sorted before 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 – 1 passes.  This can be detected if there are no exchanges made during a pass through the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7763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17776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7777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17778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777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778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778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778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67200" y="3927475"/>
            <a:ext cx="3810000" cy="1787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algorithm can be modified to detect exchanges (next)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Refinement of Bubble Sort Algorithm (Steps 2-4)</a:t>
            </a:r>
          </a:p>
        </p:txBody>
      </p:sp>
      <p:sp>
        <p:nvSpPr>
          <p:cNvPr id="11878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593725" lvl="2" indent="0"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en-US" sz="16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2.1	</a:t>
            </a:r>
            <a:r>
              <a:rPr lang="en-US" smtClean="0">
                <a:cs typeface="Courier New" pitchFamily="49" charset="0"/>
              </a:rPr>
              <a:t>	Initialize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exchanges </a:t>
            </a:r>
            <a:r>
              <a:rPr lang="en-US" smtClean="0">
                <a:cs typeface="Courier New" pitchFamily="49" charset="0"/>
              </a:rPr>
              <a:t>to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 marL="593725" lvl="2" indent="0"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en-US" sz="16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2.2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		for</a:t>
            </a:r>
            <a:r>
              <a:rPr lang="en-US" smtClean="0">
                <a:cs typeface="Courier New" pitchFamily="49" charset="0"/>
              </a:rPr>
              <a:t> each pair of adjacent array elements</a:t>
            </a:r>
          </a:p>
          <a:p>
            <a:pPr marL="593725" lvl="2" indent="0"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en-US" sz="16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3.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			if</a:t>
            </a:r>
            <a:r>
              <a:rPr lang="en-US" smtClean="0">
                <a:cs typeface="Courier New" pitchFamily="49" charset="0"/>
              </a:rPr>
              <a:t> the values in a pair are out of order</a:t>
            </a:r>
          </a:p>
          <a:p>
            <a:pPr marL="593725" lvl="2" indent="0"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en-US" sz="16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4.1		</a:t>
            </a:r>
            <a:r>
              <a:rPr lang="en-US" smtClean="0">
                <a:cs typeface="Courier New" pitchFamily="49" charset="0"/>
              </a:rPr>
              <a:t>		Exchange the values</a:t>
            </a:r>
          </a:p>
          <a:p>
            <a:pPr marL="593725" lvl="2" indent="0"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en-US" sz="1600" b="1" smtClean="0">
                <a:solidFill>
                  <a:schemeClr val="accent2"/>
                </a:solidFill>
                <a:latin typeface="Arial" charset="0"/>
                <a:cs typeface="Arial" charset="0"/>
              </a:rPr>
              <a:t>4.2</a:t>
            </a:r>
            <a:r>
              <a:rPr lang="en-US" smtClean="0">
                <a:cs typeface="Courier New" pitchFamily="49" charset="0"/>
              </a:rPr>
              <a:t>				Set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exchanges</a:t>
            </a:r>
            <a:r>
              <a:rPr lang="en-US" smtClean="0">
                <a:cs typeface="Courier New" pitchFamily="49" charset="0"/>
              </a:rPr>
              <a:t> to 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Bubble Sort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The number of comparisons and exchanges is represented by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(n – 1) + (n – 2) + ... + 3 + 2 + 1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Worst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number of comparisons is O(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number of exchanges is O(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Compared to selection sort with its O(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) comparisons and O(</a:t>
            </a:r>
            <a:r>
              <a:rPr lang="en-US" i="1" smtClean="0"/>
              <a:t>n</a:t>
            </a:r>
            <a:r>
              <a:rPr lang="en-US" smtClean="0"/>
              <a:t>) exchanges, bubble sort usually performs worse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If the array is sorted early, the later comparisons and exchanges are not performed and performance is improved</a:t>
            </a:r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Bubble Sort (cont.)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best case occurs when the array is sorted already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one pass is required (O(</a:t>
            </a:r>
            <a:r>
              <a:rPr lang="en-US" i="1" dirty="0" smtClean="0"/>
              <a:t>n</a:t>
            </a:r>
            <a:r>
              <a:rPr lang="en-US" dirty="0" smtClean="0"/>
              <a:t>) comparisons)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no exchanges are required (O(1) exchanges)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Bubble sort works well on arrays nearly sorted and worst on </a:t>
            </a:r>
            <a:r>
              <a:rPr lang="en-US" i="1" dirty="0" smtClean="0"/>
              <a:t>inverted</a:t>
            </a:r>
            <a:r>
              <a:rPr lang="en-US" dirty="0" smtClean="0"/>
              <a:t> arrays (elements are in reverse sorted order)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Code for Bubble Sort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524000"/>
            <a:ext cx="14668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363788"/>
            <a:ext cx="3787775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10.4</a:t>
            </a:r>
          </a:p>
        </p:txBody>
      </p:sp>
      <p:sp>
        <p:nvSpPr>
          <p:cNvPr id="1228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Insertion 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Sort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34290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Another quadratic sort, </a:t>
            </a:r>
            <a:r>
              <a:rPr lang="en-US" i="1" dirty="0" smtClean="0"/>
              <a:t>insertion </a:t>
            </a:r>
            <a:r>
              <a:rPr lang="en-US" dirty="0" smtClean="0"/>
              <a:t>sort, is based on the technique used by card players to arrange a hand of cards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player keeps the cards that have been picked up so far in sorted order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When the player picks up a new card, the player makes room for the new card and then inserts it in its proper place</a:t>
            </a:r>
          </a:p>
        </p:txBody>
      </p:sp>
      <p:pic>
        <p:nvPicPr>
          <p:cNvPr id="123907" name="Picture 6"/>
          <p:cNvPicPr>
            <a:picLocks noChangeAspect="1" noChangeArrowheads="1"/>
          </p:cNvPicPr>
          <p:nvPr/>
        </p:nvPicPr>
        <p:blipFill>
          <a:blip r:embed="rId2"/>
          <a:srcRect l="20763"/>
          <a:stretch>
            <a:fillRect/>
          </a:stretch>
        </p:blipFill>
        <p:spPr bwMode="auto">
          <a:xfrm>
            <a:off x="1828800" y="4876800"/>
            <a:ext cx="54721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Sort (cont.)</a:t>
            </a:r>
          </a:p>
        </p:txBody>
      </p:sp>
      <p:sp>
        <p:nvSpPr>
          <p:cNvPr id="1249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Start with a sorted subarray, consisting of only the first element</a:t>
            </a:r>
          </a:p>
          <a:p>
            <a:pPr eaLnBrk="1" hangingPunct="1"/>
            <a:r>
              <a:rPr lang="en-US" smtClean="0"/>
              <a:t>Insert the second element either in front of or behind the first element, producing a sorted subarray of size 2</a:t>
            </a:r>
          </a:p>
          <a:p>
            <a:pPr eaLnBrk="1" hangingPunct="1"/>
            <a:r>
              <a:rPr lang="en-US" smtClean="0"/>
              <a:t>Insert the third element in front of, between, or behind the first two elements</a:t>
            </a:r>
          </a:p>
          <a:p>
            <a:pPr eaLnBrk="1" hangingPunct="1"/>
            <a:r>
              <a:rPr lang="en-US" smtClean="0"/>
              <a:t>Continue until all elements have been inserted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Insertion Sort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5955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25957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25958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2595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2596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2596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2596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25963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4419600" y="3698875"/>
            <a:ext cx="3505200" cy="1558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To adapt the insertion algorithm to an array that is filled with data, we start with a sorted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subarray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consisting of only the first 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Using C++ Sorting Methods (cont.)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302625" cy="4724400"/>
          </a:xfrm>
        </p:spPr>
        <p:txBody>
          <a:bodyPr/>
          <a:lstStyle/>
          <a:p>
            <a:pPr eaLnBrk="1" hangingPunct="1"/>
            <a:r>
              <a:rPr lang="en-US" sz="2000" smtClean="0"/>
              <a:t>In Section 9.2, we wrote the following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Compare_Person</a:t>
            </a:r>
            <a:r>
              <a:rPr lang="en-US" sz="2000" smtClean="0"/>
              <a:t> function class: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z="1500" smtClean="0">
                <a:latin typeface="Courier New" pitchFamily="49" charset="0"/>
                <a:cs typeface="Courier New" pitchFamily="49" charset="0"/>
              </a:rPr>
              <a:t>struct Compare_Person {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z="1500" smtClean="0">
                <a:latin typeface="Courier New" pitchFamily="49" charset="0"/>
                <a:cs typeface="Courier New" pitchFamily="49" charset="0"/>
              </a:rPr>
              <a:t>bool operator()(const Person&amp; p1, const Person&amp; p2) {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z="1500" smtClean="0">
                <a:latin typeface="Courier New" pitchFamily="49" charset="0"/>
                <a:cs typeface="Courier New" pitchFamily="49" charset="0"/>
              </a:rPr>
              <a:t>return (p1.family_name &lt; p2.family_name)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z="1500" smtClean="0">
                <a:latin typeface="Courier New" pitchFamily="49" charset="0"/>
                <a:cs typeface="Courier New" pitchFamily="49" charset="0"/>
              </a:rPr>
              <a:t>|| (p1.family_name == p2.family_name)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z="1500" smtClean="0">
                <a:latin typeface="Courier New" pitchFamily="49" charset="0"/>
                <a:cs typeface="Courier New" pitchFamily="49" charset="0"/>
              </a:rPr>
              <a:t>&amp;&amp; (p1.given_name &lt; p2.given_name);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z="150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/>
            <a:r>
              <a:rPr lang="en-US" sz="2000" smtClean="0"/>
              <a:t>If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people_list</a:t>
            </a:r>
            <a:r>
              <a:rPr lang="en-US" sz="2000" smtClean="0"/>
              <a:t> is a vector of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US" sz="2000" smtClean="0"/>
              <a:t> objects, the statement</a:t>
            </a:r>
          </a:p>
          <a:p>
            <a:pPr eaLnBrk="1" hangingPunct="1"/>
            <a:endParaRPr lang="en-US" sz="800" smtClean="0"/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z="1500" smtClean="0">
                <a:latin typeface="Courier New" pitchFamily="49" charset="0"/>
                <a:cs typeface="Courier New" pitchFamily="49" charset="0"/>
              </a:rPr>
              <a:t>sort(people_list.begin(), people_list.end(), Compare_Person());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endParaRPr lang="en-US" sz="80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sorts the elements in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people_list</a:t>
            </a:r>
            <a:r>
              <a:rPr lang="en-US" sz="2000" smtClean="0"/>
              <a:t> in ascending order based on their names</a:t>
            </a:r>
          </a:p>
          <a:p>
            <a:pPr eaLnBrk="1" hangingPunct="1"/>
            <a:r>
              <a:rPr lang="en-US" sz="2000" smtClean="0"/>
              <a:t>The client program must include header file "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People.h</a:t>
            </a:r>
            <a:r>
              <a:rPr lang="en-US" sz="2000" smtClean="0"/>
              <a:t>", which defines class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US" sz="2000" smtClean="0"/>
              <a:t> and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smtClean="0"/>
              <a:t>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Compare_Person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Insertion Sort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6979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26991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26992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2699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2699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2699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2699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26997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6988" name="Group 1"/>
          <p:cNvGrpSpPr>
            <a:grpSpLocks/>
          </p:cNvGrpSpPr>
          <p:nvPr/>
        </p:nvGrpSpPr>
        <p:grpSpPr bwMode="auto">
          <a:xfrm>
            <a:off x="2644775" y="3336925"/>
            <a:ext cx="1546225" cy="307975"/>
            <a:chOff x="3368362" y="4394499"/>
            <a:chExt cx="1546607" cy="307579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098" y="4357742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6990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1165607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Insertion Sort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8003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28015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28016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28017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28018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28019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28020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28021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8012" name="Group 1"/>
          <p:cNvGrpSpPr>
            <a:grpSpLocks/>
          </p:cNvGrpSpPr>
          <p:nvPr/>
        </p:nvGrpSpPr>
        <p:grpSpPr bwMode="auto">
          <a:xfrm>
            <a:off x="2644775" y="3336925"/>
            <a:ext cx="1470025" cy="307975"/>
            <a:chOff x="3368362" y="4394499"/>
            <a:chExt cx="1470388" cy="307579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098" y="4357742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8014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1089388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Insertion Sort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9027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29039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29040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29041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29042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29043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29044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29045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9036" name="Group 1"/>
          <p:cNvGrpSpPr>
            <a:grpSpLocks/>
          </p:cNvGrpSpPr>
          <p:nvPr/>
        </p:nvGrpSpPr>
        <p:grpSpPr bwMode="auto">
          <a:xfrm>
            <a:off x="2644775" y="3789363"/>
            <a:ext cx="1622425" cy="523875"/>
            <a:chOff x="3368362" y="4394499"/>
            <a:chExt cx="1357648" cy="522884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245" y="4357565"/>
              <a:ext cx="215492" cy="3812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9038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522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Insertion Sort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0051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30063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30064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0065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0066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0067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0068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0069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0060" name="Group 1"/>
          <p:cNvGrpSpPr>
            <a:grpSpLocks/>
          </p:cNvGrpSpPr>
          <p:nvPr/>
        </p:nvGrpSpPr>
        <p:grpSpPr bwMode="auto">
          <a:xfrm>
            <a:off x="2644775" y="3789363"/>
            <a:ext cx="1622425" cy="307975"/>
            <a:chOff x="3368362" y="4394499"/>
            <a:chExt cx="1622825" cy="307579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098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0062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1241825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Insertion Sort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1075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31087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31088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108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109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109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109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1093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1084" name="Group 1"/>
          <p:cNvGrpSpPr>
            <a:grpSpLocks/>
          </p:cNvGrpSpPr>
          <p:nvPr/>
        </p:nvGrpSpPr>
        <p:grpSpPr bwMode="auto">
          <a:xfrm>
            <a:off x="2644775" y="4232275"/>
            <a:ext cx="1622425" cy="307975"/>
            <a:chOff x="3368362" y="4394499"/>
            <a:chExt cx="1622825" cy="309172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336" y="4357741"/>
              <a:ext cx="215145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1086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1241825" cy="3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Insertion Sort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2099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32111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32112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211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211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211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211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2117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2108" name="Group 1"/>
          <p:cNvGrpSpPr>
            <a:grpSpLocks/>
          </p:cNvGrpSpPr>
          <p:nvPr/>
        </p:nvGrpSpPr>
        <p:grpSpPr bwMode="auto">
          <a:xfrm>
            <a:off x="2644775" y="4232275"/>
            <a:ext cx="1622425" cy="307975"/>
            <a:chOff x="3368362" y="4394499"/>
            <a:chExt cx="1622825" cy="309172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336" y="4357741"/>
              <a:ext cx="215145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2110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1241825" cy="3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Insertion Sort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3123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33135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33136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3137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3138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3139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3140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3141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3132" name="Group 1"/>
          <p:cNvGrpSpPr>
            <a:grpSpLocks/>
          </p:cNvGrpSpPr>
          <p:nvPr/>
        </p:nvGrpSpPr>
        <p:grpSpPr bwMode="auto">
          <a:xfrm>
            <a:off x="2644775" y="4703763"/>
            <a:ext cx="1622425" cy="523875"/>
            <a:chOff x="3368362" y="4394499"/>
            <a:chExt cx="1357648" cy="522884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245" y="4357565"/>
              <a:ext cx="215492" cy="3812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3134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522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Insertion Sort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4147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34159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134160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4161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4162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4163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4164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4165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4156" name="Group 1"/>
          <p:cNvGrpSpPr>
            <a:grpSpLocks/>
          </p:cNvGrpSpPr>
          <p:nvPr/>
        </p:nvGrpSpPr>
        <p:grpSpPr bwMode="auto">
          <a:xfrm>
            <a:off x="2644775" y="4703763"/>
            <a:ext cx="1622425" cy="523875"/>
            <a:chOff x="3368362" y="4394499"/>
            <a:chExt cx="1357648" cy="522884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245" y="4357565"/>
              <a:ext cx="215492" cy="3812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4158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522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Insertion Sort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5171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35180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135181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5182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5183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5184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5185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5186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Insertion Sort Refinement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6195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36196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36197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619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619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620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620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6202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10.2</a:t>
            </a:r>
          </a:p>
        </p:txBody>
      </p:sp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Selection 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37235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37236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7237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7238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7239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7240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7241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18359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37232" name="Group 3"/>
          <p:cNvGrpSpPr>
            <a:grpSpLocks/>
          </p:cNvGrpSpPr>
          <p:nvPr/>
        </p:nvGrpSpPr>
        <p:grpSpPr bwMode="auto">
          <a:xfrm>
            <a:off x="125413" y="3333750"/>
            <a:ext cx="1262062" cy="277813"/>
            <a:chOff x="125031" y="3334124"/>
            <a:chExt cx="1262130" cy="276999"/>
          </a:xfrm>
        </p:grpSpPr>
        <p:sp>
          <p:nvSpPr>
            <p:cNvPr id="28" name="Isosceles Triangle 27"/>
            <p:cNvSpPr/>
            <p:nvPr/>
          </p:nvSpPr>
          <p:spPr>
            <a:xfrm rot="5400000">
              <a:off x="1227743" y="3372563"/>
              <a:ext cx="90223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7234" name="TextBox 2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38262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38263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826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826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826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826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8268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8255" name="Group 1"/>
          <p:cNvGrpSpPr>
            <a:grpSpLocks/>
          </p:cNvGrpSpPr>
          <p:nvPr/>
        </p:nvGrpSpPr>
        <p:grpSpPr bwMode="auto">
          <a:xfrm>
            <a:off x="2290763" y="3332163"/>
            <a:ext cx="1519237" cy="307975"/>
            <a:chOff x="3368363" y="4394499"/>
            <a:chExt cx="1519611" cy="307579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099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8261" name="TextBox 26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  <p:sp>
        <p:nvSpPr>
          <p:cNvPr id="25" name="Isosceles Triangle 24"/>
          <p:cNvSpPr/>
          <p:nvPr/>
        </p:nvSpPr>
        <p:spPr>
          <a:xfrm rot="5400000">
            <a:off x="4107656" y="2445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38257" name="Group 3"/>
          <p:cNvGrpSpPr>
            <a:grpSpLocks/>
          </p:cNvGrpSpPr>
          <p:nvPr/>
        </p:nvGrpSpPr>
        <p:grpSpPr bwMode="auto">
          <a:xfrm>
            <a:off x="125413" y="3333750"/>
            <a:ext cx="1262062" cy="277813"/>
            <a:chOff x="125031" y="3334124"/>
            <a:chExt cx="1262130" cy="276999"/>
          </a:xfrm>
        </p:grpSpPr>
        <p:sp>
          <p:nvSpPr>
            <p:cNvPr id="28" name="Isosceles Triangle 27"/>
            <p:cNvSpPr/>
            <p:nvPr/>
          </p:nvSpPr>
          <p:spPr>
            <a:xfrm rot="5400000">
              <a:off x="1227743" y="3372563"/>
              <a:ext cx="90223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8259" name="TextBox 2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926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39286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39287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928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928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929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929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9292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9279" name="Group 1"/>
          <p:cNvGrpSpPr>
            <a:grpSpLocks/>
          </p:cNvGrpSpPr>
          <p:nvPr/>
        </p:nvGrpSpPr>
        <p:grpSpPr bwMode="auto">
          <a:xfrm>
            <a:off x="2290763" y="3332163"/>
            <a:ext cx="1519237" cy="307975"/>
            <a:chOff x="3368363" y="4394499"/>
            <a:chExt cx="1519611" cy="307579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099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9285" name="TextBox 26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  <p:sp>
        <p:nvSpPr>
          <p:cNvPr id="25" name="Isosceles Triangle 24"/>
          <p:cNvSpPr/>
          <p:nvPr/>
        </p:nvSpPr>
        <p:spPr>
          <a:xfrm rot="5400000">
            <a:off x="4108450" y="2982913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39281" name="Group 27"/>
          <p:cNvGrpSpPr>
            <a:grpSpLocks/>
          </p:cNvGrpSpPr>
          <p:nvPr/>
        </p:nvGrpSpPr>
        <p:grpSpPr bwMode="auto">
          <a:xfrm>
            <a:off x="125413" y="3333750"/>
            <a:ext cx="1262062" cy="277813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3"/>
              <a:ext cx="90223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9283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0291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0310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0311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0312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0313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0314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0315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0316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0303" name="Group 1"/>
          <p:cNvGrpSpPr>
            <a:grpSpLocks/>
          </p:cNvGrpSpPr>
          <p:nvPr/>
        </p:nvGrpSpPr>
        <p:grpSpPr bwMode="auto">
          <a:xfrm>
            <a:off x="2290763" y="3332163"/>
            <a:ext cx="1443037" cy="307975"/>
            <a:chOff x="3368363" y="4394499"/>
            <a:chExt cx="1443392" cy="307579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099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0309" name="TextBox 26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062394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  <p:sp>
        <p:nvSpPr>
          <p:cNvPr id="25" name="Isosceles Triangle 24"/>
          <p:cNvSpPr/>
          <p:nvPr/>
        </p:nvSpPr>
        <p:spPr>
          <a:xfrm rot="5400000">
            <a:off x="4108450" y="3540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0305" name="Group 27"/>
          <p:cNvGrpSpPr>
            <a:grpSpLocks/>
          </p:cNvGrpSpPr>
          <p:nvPr/>
        </p:nvGrpSpPr>
        <p:grpSpPr bwMode="auto">
          <a:xfrm>
            <a:off x="125413" y="3333750"/>
            <a:ext cx="1262062" cy="277813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3"/>
              <a:ext cx="90223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0307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1315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1334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1335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1336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1337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1338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1339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1340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1327" name="Group 1"/>
          <p:cNvGrpSpPr>
            <a:grpSpLocks/>
          </p:cNvGrpSpPr>
          <p:nvPr/>
        </p:nvGrpSpPr>
        <p:grpSpPr bwMode="auto">
          <a:xfrm>
            <a:off x="2290763" y="3332163"/>
            <a:ext cx="1519237" cy="307975"/>
            <a:chOff x="3368363" y="4394499"/>
            <a:chExt cx="1519611" cy="307579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099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1333" name="TextBox 26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  <p:sp>
        <p:nvSpPr>
          <p:cNvPr id="25" name="Isosceles Triangle 24"/>
          <p:cNvSpPr/>
          <p:nvPr/>
        </p:nvSpPr>
        <p:spPr>
          <a:xfrm rot="5400000">
            <a:off x="4107656" y="4087019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1329" name="Group 27"/>
          <p:cNvGrpSpPr>
            <a:grpSpLocks/>
          </p:cNvGrpSpPr>
          <p:nvPr/>
        </p:nvGrpSpPr>
        <p:grpSpPr bwMode="auto">
          <a:xfrm>
            <a:off x="125413" y="3333750"/>
            <a:ext cx="1262062" cy="277813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3"/>
              <a:ext cx="90223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1331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2339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2358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2359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2360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2361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2362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2363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2364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2351" name="Group 1"/>
          <p:cNvGrpSpPr>
            <a:grpSpLocks/>
          </p:cNvGrpSpPr>
          <p:nvPr/>
        </p:nvGrpSpPr>
        <p:grpSpPr bwMode="auto">
          <a:xfrm>
            <a:off x="2290763" y="2860675"/>
            <a:ext cx="1519237" cy="307975"/>
            <a:chOff x="3368362" y="4394499"/>
            <a:chExt cx="1519612" cy="309172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337" y="4357741"/>
              <a:ext cx="215145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2357" name="TextBox 26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  <p:sp>
        <p:nvSpPr>
          <p:cNvPr id="25" name="Isosceles Triangle 24"/>
          <p:cNvSpPr/>
          <p:nvPr/>
        </p:nvSpPr>
        <p:spPr>
          <a:xfrm rot="5400000">
            <a:off x="4108450" y="4683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2353" name="Group 27"/>
          <p:cNvGrpSpPr>
            <a:grpSpLocks/>
          </p:cNvGrpSpPr>
          <p:nvPr/>
        </p:nvGrpSpPr>
        <p:grpSpPr bwMode="auto">
          <a:xfrm>
            <a:off x="125413" y="3333750"/>
            <a:ext cx="1262062" cy="277813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3"/>
              <a:ext cx="90223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2355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3363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3382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3383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338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338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338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338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3388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3375" name="Group 1"/>
          <p:cNvGrpSpPr>
            <a:grpSpLocks/>
          </p:cNvGrpSpPr>
          <p:nvPr/>
        </p:nvGrpSpPr>
        <p:grpSpPr bwMode="auto">
          <a:xfrm>
            <a:off x="2290763" y="2860675"/>
            <a:ext cx="1519237" cy="307975"/>
            <a:chOff x="3368362" y="4394499"/>
            <a:chExt cx="1519612" cy="309172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337" y="4357741"/>
              <a:ext cx="215145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3381" name="TextBox 26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  <p:sp>
        <p:nvSpPr>
          <p:cNvPr id="25" name="Isosceles Triangle 24"/>
          <p:cNvSpPr/>
          <p:nvPr/>
        </p:nvSpPr>
        <p:spPr>
          <a:xfrm rot="5400000">
            <a:off x="4107656" y="3548857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3377" name="Group 27"/>
          <p:cNvGrpSpPr>
            <a:grpSpLocks/>
          </p:cNvGrpSpPr>
          <p:nvPr/>
        </p:nvGrpSpPr>
        <p:grpSpPr bwMode="auto">
          <a:xfrm>
            <a:off x="125413" y="3333750"/>
            <a:ext cx="1262062" cy="277813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3"/>
              <a:ext cx="90223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379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438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4406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4407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440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440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441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441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4412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4399" name="Group 1"/>
          <p:cNvGrpSpPr>
            <a:grpSpLocks/>
          </p:cNvGrpSpPr>
          <p:nvPr/>
        </p:nvGrpSpPr>
        <p:grpSpPr bwMode="auto">
          <a:xfrm>
            <a:off x="2290763" y="2860675"/>
            <a:ext cx="1519237" cy="307975"/>
            <a:chOff x="3368362" y="4394499"/>
            <a:chExt cx="1519612" cy="309172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337" y="4357741"/>
              <a:ext cx="215145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4405" name="TextBox 26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  <p:sp>
        <p:nvSpPr>
          <p:cNvPr id="25" name="Isosceles Triangle 24"/>
          <p:cNvSpPr/>
          <p:nvPr/>
        </p:nvSpPr>
        <p:spPr>
          <a:xfrm rot="5400000">
            <a:off x="4107656" y="5001419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4401" name="Group 27"/>
          <p:cNvGrpSpPr>
            <a:grpSpLocks/>
          </p:cNvGrpSpPr>
          <p:nvPr/>
        </p:nvGrpSpPr>
        <p:grpSpPr bwMode="auto">
          <a:xfrm>
            <a:off x="125413" y="3333750"/>
            <a:ext cx="1262062" cy="277813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3"/>
              <a:ext cx="90223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4403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5411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5427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5428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542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543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543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543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5433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18359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5424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5426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6435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6454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6455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6456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6457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6458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6459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6460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2445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6448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6453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46449" name="Group 25"/>
          <p:cNvGrpSpPr>
            <a:grpSpLocks/>
          </p:cNvGrpSpPr>
          <p:nvPr/>
        </p:nvGrpSpPr>
        <p:grpSpPr bwMode="auto">
          <a:xfrm>
            <a:off x="2290763" y="3759200"/>
            <a:ext cx="1519237" cy="307975"/>
            <a:chOff x="3368363" y="4394499"/>
            <a:chExt cx="1519611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2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6451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Selection Sort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Selection sort is relatively easy to understand</a:t>
            </a:r>
          </a:p>
          <a:p>
            <a:pPr eaLnBrk="1" hangingPunct="1"/>
            <a:r>
              <a:rPr lang="en-US" smtClean="0"/>
              <a:t>It sorts an array by making several passes through the array, selecting a next smallest item in the array each time and placing it where it belongs in the array </a:t>
            </a:r>
          </a:p>
          <a:p>
            <a:pPr eaLnBrk="1" hangingPunct="1"/>
            <a:r>
              <a:rPr lang="en-US" smtClean="0"/>
              <a:t>For simplicity, we illustrate all the sorting algorithms using an array of integer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7459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7478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7479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7480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7481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7482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7483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7484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2977357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7472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7477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47473" name="Group 25"/>
          <p:cNvGrpSpPr>
            <a:grpSpLocks/>
          </p:cNvGrpSpPr>
          <p:nvPr/>
        </p:nvGrpSpPr>
        <p:grpSpPr bwMode="auto">
          <a:xfrm>
            <a:off x="2290763" y="3759200"/>
            <a:ext cx="1519237" cy="307975"/>
            <a:chOff x="3368363" y="4394499"/>
            <a:chExt cx="1519611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2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7475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8483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8502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8503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850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850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850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850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8508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3540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8496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8501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48497" name="Group 25"/>
          <p:cNvGrpSpPr>
            <a:grpSpLocks/>
          </p:cNvGrpSpPr>
          <p:nvPr/>
        </p:nvGrpSpPr>
        <p:grpSpPr bwMode="auto">
          <a:xfrm>
            <a:off x="2290763" y="3759200"/>
            <a:ext cx="1519237" cy="307975"/>
            <a:chOff x="3368363" y="4394499"/>
            <a:chExt cx="1519611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2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8499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950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9526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9527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952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952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953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953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9532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4087019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9520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9525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49521" name="Group 25"/>
          <p:cNvGrpSpPr>
            <a:grpSpLocks/>
          </p:cNvGrpSpPr>
          <p:nvPr/>
        </p:nvGrpSpPr>
        <p:grpSpPr bwMode="auto">
          <a:xfrm>
            <a:off x="2290763" y="3759200"/>
            <a:ext cx="1519237" cy="307975"/>
            <a:chOff x="3368363" y="4394499"/>
            <a:chExt cx="1519611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2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9523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0531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0550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0551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0552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0553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0554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0555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0556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4683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0544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0549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0545" name="Group 25"/>
          <p:cNvGrpSpPr>
            <a:grpSpLocks/>
          </p:cNvGrpSpPr>
          <p:nvPr/>
        </p:nvGrpSpPr>
        <p:grpSpPr bwMode="auto">
          <a:xfrm>
            <a:off x="2290763" y="3335338"/>
            <a:ext cx="1443037" cy="307975"/>
            <a:chOff x="3368363" y="4394499"/>
            <a:chExt cx="1443392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0547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062394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1555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1574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1575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1576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1577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1578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1579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1580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3553619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1568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1573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1569" name="Group 25"/>
          <p:cNvGrpSpPr>
            <a:grpSpLocks/>
          </p:cNvGrpSpPr>
          <p:nvPr/>
        </p:nvGrpSpPr>
        <p:grpSpPr bwMode="auto">
          <a:xfrm>
            <a:off x="2290763" y="3335338"/>
            <a:ext cx="1519237" cy="307975"/>
            <a:chOff x="3368363" y="4394499"/>
            <a:chExt cx="1519611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1571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2579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2598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2599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2600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2601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2602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2603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2604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4106069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2592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2597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2593" name="Group 25"/>
          <p:cNvGrpSpPr>
            <a:grpSpLocks/>
          </p:cNvGrpSpPr>
          <p:nvPr/>
        </p:nvGrpSpPr>
        <p:grpSpPr bwMode="auto">
          <a:xfrm>
            <a:off x="2290763" y="3335338"/>
            <a:ext cx="1519237" cy="307975"/>
            <a:chOff x="3368363" y="4394499"/>
            <a:chExt cx="1519611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2595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3603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3622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3623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362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362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362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362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3628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4683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3616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3621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3617" name="Group 25"/>
          <p:cNvGrpSpPr>
            <a:grpSpLocks/>
          </p:cNvGrpSpPr>
          <p:nvPr/>
        </p:nvGrpSpPr>
        <p:grpSpPr bwMode="auto">
          <a:xfrm>
            <a:off x="2290763" y="2881313"/>
            <a:ext cx="1519237" cy="307975"/>
            <a:chOff x="3368363" y="4394499"/>
            <a:chExt cx="1519611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3619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462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4646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4647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464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464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465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465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4652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356473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4640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4645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4641" name="Group 25"/>
          <p:cNvGrpSpPr>
            <a:grpSpLocks/>
          </p:cNvGrpSpPr>
          <p:nvPr/>
        </p:nvGrpSpPr>
        <p:grpSpPr bwMode="auto">
          <a:xfrm>
            <a:off x="2290763" y="2881313"/>
            <a:ext cx="1519237" cy="307975"/>
            <a:chOff x="3368363" y="4394499"/>
            <a:chExt cx="1519611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4643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5651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5670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5671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5672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5673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5674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5675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5676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5001419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5664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5669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5665" name="Group 25"/>
          <p:cNvGrpSpPr>
            <a:grpSpLocks/>
          </p:cNvGrpSpPr>
          <p:nvPr/>
        </p:nvGrpSpPr>
        <p:grpSpPr bwMode="auto">
          <a:xfrm>
            <a:off x="2290763" y="2881313"/>
            <a:ext cx="1519237" cy="307975"/>
            <a:chOff x="3368363" y="4394499"/>
            <a:chExt cx="1519611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5667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6675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6694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6695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6696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6697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6698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6699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6700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1866900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6688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6693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6689" name="Group 25"/>
          <p:cNvGrpSpPr>
            <a:grpSpLocks/>
          </p:cNvGrpSpPr>
          <p:nvPr/>
        </p:nvGrpSpPr>
        <p:grpSpPr bwMode="auto">
          <a:xfrm>
            <a:off x="2290763" y="2881313"/>
            <a:ext cx="1443037" cy="307975"/>
            <a:chOff x="3368363" y="4394499"/>
            <a:chExt cx="1443392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6691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062394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Selection Sort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524000"/>
            <a:ext cx="5105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to the subscript of a smallest 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  <p:grpSp>
        <p:nvGrpSpPr>
          <p:cNvPr id="28675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690" name="Group 17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28691" name="TextBox 12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8692" name="TextBox 13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8693" name="TextBox 14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8694" name="TextBox 15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8695" name="TextBox 16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7699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7718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7719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7720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7721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7722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7723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7724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2445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7712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717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7713" name="Group 25"/>
          <p:cNvGrpSpPr>
            <a:grpSpLocks/>
          </p:cNvGrpSpPr>
          <p:nvPr/>
        </p:nvGrpSpPr>
        <p:grpSpPr bwMode="auto">
          <a:xfrm>
            <a:off x="2290763" y="4232275"/>
            <a:ext cx="1519237" cy="307975"/>
            <a:chOff x="3368362" y="4394499"/>
            <a:chExt cx="1519612" cy="309172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337" y="4357741"/>
              <a:ext cx="215145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7715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8723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8742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8743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874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874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874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874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8748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2977357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8736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8741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8737" name="Group 25"/>
          <p:cNvGrpSpPr>
            <a:grpSpLocks/>
          </p:cNvGrpSpPr>
          <p:nvPr/>
        </p:nvGrpSpPr>
        <p:grpSpPr bwMode="auto">
          <a:xfrm>
            <a:off x="2290763" y="4232275"/>
            <a:ext cx="1443037" cy="307975"/>
            <a:chOff x="3368362" y="4394499"/>
            <a:chExt cx="1443393" cy="309172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337" y="4357741"/>
              <a:ext cx="215145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8739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062394" cy="3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974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9766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9767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976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976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977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977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9772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3540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9760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765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9761" name="Group 25"/>
          <p:cNvGrpSpPr>
            <a:grpSpLocks/>
          </p:cNvGrpSpPr>
          <p:nvPr/>
        </p:nvGrpSpPr>
        <p:grpSpPr bwMode="auto">
          <a:xfrm>
            <a:off x="2290763" y="4232275"/>
            <a:ext cx="1519237" cy="307975"/>
            <a:chOff x="3368362" y="4394499"/>
            <a:chExt cx="1519612" cy="309172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337" y="4357741"/>
              <a:ext cx="215145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9763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0771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0790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0791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0792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0793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0794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0795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0796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411718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0784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789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60785" name="Group 25"/>
          <p:cNvGrpSpPr>
            <a:grpSpLocks/>
          </p:cNvGrpSpPr>
          <p:nvPr/>
        </p:nvGrpSpPr>
        <p:grpSpPr bwMode="auto">
          <a:xfrm>
            <a:off x="2290763" y="4232275"/>
            <a:ext cx="1519237" cy="307975"/>
            <a:chOff x="3368362" y="4394499"/>
            <a:chExt cx="1519612" cy="309172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337" y="4357741"/>
              <a:ext cx="215145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0787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1795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1814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1815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1816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1817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1818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1819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1820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4683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1808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813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61809" name="Group 25"/>
          <p:cNvGrpSpPr>
            <a:grpSpLocks/>
          </p:cNvGrpSpPr>
          <p:nvPr/>
        </p:nvGrpSpPr>
        <p:grpSpPr bwMode="auto">
          <a:xfrm>
            <a:off x="2290763" y="3803650"/>
            <a:ext cx="1519237" cy="307975"/>
            <a:chOff x="3368363" y="4394499"/>
            <a:chExt cx="1519611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2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1811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2819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2838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2839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2840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2841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2842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2843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2844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356473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2832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2837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62833" name="Group 25"/>
          <p:cNvGrpSpPr>
            <a:grpSpLocks/>
          </p:cNvGrpSpPr>
          <p:nvPr/>
        </p:nvGrpSpPr>
        <p:grpSpPr bwMode="auto">
          <a:xfrm>
            <a:off x="2290763" y="3803650"/>
            <a:ext cx="1519237" cy="307975"/>
            <a:chOff x="3368363" y="4394499"/>
            <a:chExt cx="1519611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2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2835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3843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3862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3863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386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386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386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386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3868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4101307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3856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3861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63857" name="Group 25"/>
          <p:cNvGrpSpPr>
            <a:grpSpLocks/>
          </p:cNvGrpSpPr>
          <p:nvPr/>
        </p:nvGrpSpPr>
        <p:grpSpPr bwMode="auto">
          <a:xfrm>
            <a:off x="2290763" y="3803650"/>
            <a:ext cx="1519237" cy="307975"/>
            <a:chOff x="3368363" y="4394499"/>
            <a:chExt cx="1519611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2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3859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486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4886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4887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488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488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489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489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4892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4683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4880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4885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64881" name="Group 25"/>
          <p:cNvGrpSpPr>
            <a:grpSpLocks/>
          </p:cNvGrpSpPr>
          <p:nvPr/>
        </p:nvGrpSpPr>
        <p:grpSpPr bwMode="auto">
          <a:xfrm>
            <a:off x="2290763" y="3332163"/>
            <a:ext cx="1443037" cy="307975"/>
            <a:chOff x="3368363" y="4394499"/>
            <a:chExt cx="1443392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4883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062394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5891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5910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5911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5912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5913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5914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5915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5916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35377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5904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5909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65905" name="Group 25"/>
          <p:cNvGrpSpPr>
            <a:grpSpLocks/>
          </p:cNvGrpSpPr>
          <p:nvPr/>
        </p:nvGrpSpPr>
        <p:grpSpPr bwMode="auto">
          <a:xfrm>
            <a:off x="2290763" y="3332163"/>
            <a:ext cx="1519237" cy="307975"/>
            <a:chOff x="3368363" y="4394499"/>
            <a:chExt cx="1519611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5907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6915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6934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6935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6936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6937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6938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6939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6940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5015707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6928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6933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66929" name="Group 25"/>
          <p:cNvGrpSpPr>
            <a:grpSpLocks/>
          </p:cNvGrpSpPr>
          <p:nvPr/>
        </p:nvGrpSpPr>
        <p:grpSpPr bwMode="auto">
          <a:xfrm>
            <a:off x="2290763" y="3332163"/>
            <a:ext cx="1519237" cy="307975"/>
            <a:chOff x="3368363" y="4394499"/>
            <a:chExt cx="1519611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6931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Selection Sort (cont.)</a:t>
            </a:r>
          </a:p>
        </p:txBody>
      </p:sp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263650" y="3975100"/>
            <a:ext cx="977900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528219" y="2037557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57600" y="1524000"/>
            <a:ext cx="5105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to the subscript of a smallest 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7939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7955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7956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7957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7958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7959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7960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7961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18359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7952" name="Group 27"/>
          <p:cNvGrpSpPr>
            <a:grpSpLocks/>
          </p:cNvGrpSpPr>
          <p:nvPr/>
        </p:nvGrpSpPr>
        <p:grpSpPr bwMode="auto">
          <a:xfrm>
            <a:off x="125413" y="47037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7954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8963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8982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8983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898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898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898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898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8988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2445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8976" name="Group 27"/>
          <p:cNvGrpSpPr>
            <a:grpSpLocks/>
          </p:cNvGrpSpPr>
          <p:nvPr/>
        </p:nvGrpSpPr>
        <p:grpSpPr bwMode="auto">
          <a:xfrm>
            <a:off x="125413" y="47037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8981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68977" name="Group 25"/>
          <p:cNvGrpSpPr>
            <a:grpSpLocks/>
          </p:cNvGrpSpPr>
          <p:nvPr/>
        </p:nvGrpSpPr>
        <p:grpSpPr bwMode="auto">
          <a:xfrm>
            <a:off x="2290763" y="4689475"/>
            <a:ext cx="1443037" cy="307975"/>
            <a:chOff x="3368362" y="4394499"/>
            <a:chExt cx="1443393" cy="309172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337" y="4357741"/>
              <a:ext cx="215145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8979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062394" cy="3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998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70006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70007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7000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7000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7001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7001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70012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28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2977357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70000" name="Group 27"/>
          <p:cNvGrpSpPr>
            <a:grpSpLocks/>
          </p:cNvGrpSpPr>
          <p:nvPr/>
        </p:nvGrpSpPr>
        <p:grpSpPr bwMode="auto">
          <a:xfrm>
            <a:off x="125413" y="47037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0005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70001" name="Group 25"/>
          <p:cNvGrpSpPr>
            <a:grpSpLocks/>
          </p:cNvGrpSpPr>
          <p:nvPr/>
        </p:nvGrpSpPr>
        <p:grpSpPr bwMode="auto">
          <a:xfrm>
            <a:off x="2290763" y="4689475"/>
            <a:ext cx="1443037" cy="307975"/>
            <a:chOff x="3368362" y="4394499"/>
            <a:chExt cx="1443393" cy="309172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337" y="4357741"/>
              <a:ext cx="215145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0003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062394" cy="3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71011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71030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71031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71032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71033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71034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71035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71036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28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3540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71024" name="Group 27"/>
          <p:cNvGrpSpPr>
            <a:grpSpLocks/>
          </p:cNvGrpSpPr>
          <p:nvPr/>
        </p:nvGrpSpPr>
        <p:grpSpPr bwMode="auto">
          <a:xfrm>
            <a:off x="125413" y="47037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1029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71025" name="Group 25"/>
          <p:cNvGrpSpPr>
            <a:grpSpLocks/>
          </p:cNvGrpSpPr>
          <p:nvPr/>
        </p:nvGrpSpPr>
        <p:grpSpPr bwMode="auto">
          <a:xfrm>
            <a:off x="2290763" y="4689475"/>
            <a:ext cx="1443037" cy="307975"/>
            <a:chOff x="3368362" y="4394499"/>
            <a:chExt cx="1443393" cy="309172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337" y="4357741"/>
              <a:ext cx="215145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1027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062394" cy="3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72035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72054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172055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72056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72057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72058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72059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72060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28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4090988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72048" name="Group 27"/>
          <p:cNvGrpSpPr>
            <a:grpSpLocks/>
          </p:cNvGrpSpPr>
          <p:nvPr/>
        </p:nvGrpSpPr>
        <p:grpSpPr bwMode="auto">
          <a:xfrm>
            <a:off x="125413" y="47037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2053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72049" name="Group 25"/>
          <p:cNvGrpSpPr>
            <a:grpSpLocks/>
          </p:cNvGrpSpPr>
          <p:nvPr/>
        </p:nvGrpSpPr>
        <p:grpSpPr bwMode="auto">
          <a:xfrm>
            <a:off x="2290763" y="4689475"/>
            <a:ext cx="1519237" cy="307975"/>
            <a:chOff x="3368362" y="4394499"/>
            <a:chExt cx="1519612" cy="309172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337" y="4357741"/>
              <a:ext cx="215145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2051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73059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73078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173079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73080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73081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73082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73083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73084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28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4696619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73072" name="Group 27"/>
          <p:cNvGrpSpPr>
            <a:grpSpLocks/>
          </p:cNvGrpSpPr>
          <p:nvPr/>
        </p:nvGrpSpPr>
        <p:grpSpPr bwMode="auto">
          <a:xfrm>
            <a:off x="125413" y="47037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3077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73073" name="Group 25"/>
          <p:cNvGrpSpPr>
            <a:grpSpLocks/>
          </p:cNvGrpSpPr>
          <p:nvPr/>
        </p:nvGrpSpPr>
        <p:grpSpPr bwMode="auto">
          <a:xfrm>
            <a:off x="2290763" y="4237038"/>
            <a:ext cx="1443037" cy="307975"/>
            <a:chOff x="3368363" y="4394499"/>
            <a:chExt cx="1443392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3075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062394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74083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74102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174103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7410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7410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7410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7410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74108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28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3540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74096" name="Group 27"/>
          <p:cNvGrpSpPr>
            <a:grpSpLocks/>
          </p:cNvGrpSpPr>
          <p:nvPr/>
        </p:nvGrpSpPr>
        <p:grpSpPr bwMode="auto">
          <a:xfrm>
            <a:off x="125413" y="47037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4101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74097" name="Group 25"/>
          <p:cNvGrpSpPr>
            <a:grpSpLocks/>
          </p:cNvGrpSpPr>
          <p:nvPr/>
        </p:nvGrpSpPr>
        <p:grpSpPr bwMode="auto">
          <a:xfrm>
            <a:off x="2290763" y="4237038"/>
            <a:ext cx="1519237" cy="307975"/>
            <a:chOff x="3368363" y="4394499"/>
            <a:chExt cx="1519611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4099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7510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75126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175127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7512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7512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7513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7513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75132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28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5001419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75120" name="Group 27"/>
          <p:cNvGrpSpPr>
            <a:grpSpLocks/>
          </p:cNvGrpSpPr>
          <p:nvPr/>
        </p:nvGrpSpPr>
        <p:grpSpPr bwMode="auto">
          <a:xfrm>
            <a:off x="125413" y="47037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5125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75121" name="Group 25"/>
          <p:cNvGrpSpPr>
            <a:grpSpLocks/>
          </p:cNvGrpSpPr>
          <p:nvPr/>
        </p:nvGrpSpPr>
        <p:grpSpPr bwMode="auto">
          <a:xfrm>
            <a:off x="2290763" y="4237038"/>
            <a:ext cx="1519237" cy="307975"/>
            <a:chOff x="3368363" y="4394499"/>
            <a:chExt cx="1519611" cy="307579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99" y="4357741"/>
              <a:ext cx="215622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5123" name="TextBox 30"/>
            <p:cNvSpPr txBox="1">
              <a:spLocks noChangeArrowheads="1"/>
            </p:cNvSpPr>
            <p:nvPr/>
          </p:nvSpPr>
          <p:spPr bwMode="auto">
            <a:xfrm>
              <a:off x="3749361" y="4394499"/>
              <a:ext cx="1138613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next_pos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Insertion Sort Refinement 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 &gt;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next_pos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76131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76143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176144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76145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76146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76147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76148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76149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next_val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28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Insertion Sort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insertion step is performed </a:t>
            </a:r>
            <a:r>
              <a:rPr lang="en-US" i="1" dirty="0" smtClean="0"/>
              <a:t>n</a:t>
            </a:r>
            <a:r>
              <a:rPr lang="en-US" dirty="0" smtClean="0"/>
              <a:t> – 1 times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 the worst case, all elements in the sorted subarray are compared to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dirty="0" smtClean="0"/>
              <a:t> for each insertion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maximum number of comparisons then will be: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1 + 2 + 3 + ... + (</a:t>
            </a:r>
            <a:r>
              <a:rPr lang="en-US" i="1" dirty="0" smtClean="0"/>
              <a:t>n</a:t>
            </a:r>
            <a:r>
              <a:rPr lang="en-US" dirty="0" smtClean="0"/>
              <a:t> – 2) + (</a:t>
            </a:r>
            <a:r>
              <a:rPr lang="en-US" i="1" dirty="0" smtClean="0"/>
              <a:t>n</a:t>
            </a:r>
            <a:r>
              <a:rPr lang="en-US" dirty="0" smtClean="0"/>
              <a:t> – 1)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which is O(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Selection Sort (cont.)</a:t>
            </a:r>
          </a:p>
        </p:txBody>
      </p:sp>
      <p:grpSp>
        <p:nvGrpSpPr>
          <p:cNvPr id="30722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0737" name="Group 12"/>
          <p:cNvGrpSpPr>
            <a:grpSpLocks/>
          </p:cNvGrpSpPr>
          <p:nvPr/>
        </p:nvGrpSpPr>
        <p:grpSpPr bwMode="auto">
          <a:xfrm>
            <a:off x="1263650" y="3975100"/>
            <a:ext cx="977900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750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30738" name="Group 13"/>
          <p:cNvGrpSpPr>
            <a:grpSpLocks/>
          </p:cNvGrpSpPr>
          <p:nvPr/>
        </p:nvGrpSpPr>
        <p:grpSpPr bwMode="auto">
          <a:xfrm>
            <a:off x="3079750" y="3975100"/>
            <a:ext cx="976313" cy="688975"/>
            <a:chOff x="1264276" y="3975815"/>
            <a:chExt cx="976648" cy="688777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748" name="TextBox 15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30739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0742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0743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0744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0745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0746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529806" y="230743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1524000"/>
            <a:ext cx="5105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to the subscript of a smallest 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Insertion Sort (cont.)</a:t>
            </a:r>
          </a:p>
        </p:txBody>
      </p:sp>
      <p:sp>
        <p:nvSpPr>
          <p:cNvPr id="1781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/>
              <a:t>In the best case (when the array is sorted already), only one comparison is required for each insertion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In the best case, the number of comparisons is O(</a:t>
            </a:r>
            <a:r>
              <a:rPr lang="en-US" sz="2500" i="1" smtClean="0"/>
              <a:t>n</a:t>
            </a:r>
            <a:r>
              <a:rPr lang="en-US" sz="25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The number of shifts performed during an insertion is one less than the number of comparisons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Or, when the new value is the smallest so far, it is the same as the number of comparisons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A shift in an insertion sort requires movement of only 1 item, while an exchange in a bubble or selection sort involves a temporary item and the movement of three items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A C++ array of objects contains the actual objects, and it is these actual objects that are changed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Code for Insertion Sort</a:t>
            </a: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1524000"/>
            <a:ext cx="5876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Code for Insertion Sort</a:t>
            </a: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1524000"/>
            <a:ext cx="5876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1524000"/>
            <a:ext cx="66675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Using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iterator_traits</a:t>
            </a:r>
            <a:r>
              <a:rPr lang="en-US" sz="3200" smtClean="0"/>
              <a:t> </a:t>
            </a:r>
            <a:r>
              <a:rPr lang="en-US" sz="3600" smtClean="0"/>
              <a:t>to Determine the Data Type of an Element</a:t>
            </a:r>
          </a:p>
        </p:txBody>
      </p:sp>
      <p:sp>
        <p:nvSpPr>
          <p:cNvPr id="18125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z="2400" smtClean="0"/>
              <a:t>The following version of function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400" smtClean="0"/>
              <a:t> follows the algorithm more closely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	typename std::iterator_traits&lt;RI&gt;::value_type next_val = *next_pos;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sz="2400" smtClean="0"/>
              <a:t>The statement above declares variable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sz="2400" smtClean="0"/>
              <a:t> and stores the element referenced by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sz="2400" smtClean="0"/>
              <a:t> in it </a:t>
            </a:r>
          </a:p>
          <a:p>
            <a:pPr eaLnBrk="1" hangingPunct="1"/>
            <a:r>
              <a:rPr lang="en-US" sz="2400" smtClean="0"/>
              <a:t>The template class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iterator_traits</a:t>
            </a:r>
            <a:r>
              <a:rPr lang="en-US" sz="2400" smtClean="0"/>
              <a:t> is defined in the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header &lt;iterator&gt;, </a:t>
            </a:r>
            <a:r>
              <a:rPr lang="en-US" sz="2400" smtClean="0"/>
              <a:t>and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value_type</a:t>
            </a:r>
            <a:r>
              <a:rPr lang="en-US" sz="2400" smtClean="0"/>
              <a:t> represents the data type of the element referenced by the iterator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next_pos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Using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iterator_traits</a:t>
            </a:r>
            <a:r>
              <a:rPr lang="en-US" sz="3200" smtClean="0"/>
              <a:t> </a:t>
            </a:r>
            <a:r>
              <a:rPr lang="en-US" sz="3600" smtClean="0"/>
              <a:t>to Determine the Data Type of an Element (cont.)</a:t>
            </a:r>
          </a:p>
        </p:txBody>
      </p:sp>
      <p:sp>
        <p:nvSpPr>
          <p:cNvPr id="18227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template&lt;typename RI&gt;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void insert(RI first, RI next_pos) {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typename std::iterator_traits&lt;RI&gt;::value_type next_val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 = *next_pos; // </a:t>
            </a:r>
            <a:r>
              <a:rPr lang="en-US" sz="1600" i="1" smtClean="0">
                <a:latin typeface="Courier New" pitchFamily="49" charset="0"/>
                <a:cs typeface="Courier New" pitchFamily="49" charset="0"/>
              </a:rPr>
              <a:t>next_val is element to insert.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while (next_pos != first &amp;&amp; next_val &lt; *(next_pos - 1)) {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*next_pos = *(next_pos - 1);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--next_pos; // </a:t>
            </a:r>
            <a:r>
              <a:rPr lang="en-US" sz="1600" i="1" smtClean="0">
                <a:latin typeface="Courier New" pitchFamily="49" charset="0"/>
                <a:cs typeface="Courier New" pitchFamily="49" charset="0"/>
              </a:rPr>
              <a:t>Check next smaller element.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*next_pos = next_val; // </a:t>
            </a:r>
            <a:r>
              <a:rPr lang="en-US" sz="1600" i="1" smtClean="0">
                <a:latin typeface="Courier New" pitchFamily="49" charset="0"/>
                <a:cs typeface="Courier New" pitchFamily="49" charset="0"/>
              </a:rPr>
              <a:t>Store next_val where it belongs.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10.5</a:t>
            </a:r>
          </a:p>
        </p:txBody>
      </p:sp>
      <p:sp>
        <p:nvSpPr>
          <p:cNvPr id="1832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of Quadratic Sorts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Comparison of Quadratic Sorts</a:t>
            </a:r>
          </a:p>
        </p:txBody>
      </p:sp>
      <p:pic>
        <p:nvPicPr>
          <p:cNvPr id="184322" name="Picture 2" descr="C:\Documents and Settings\Administrator\My Documents\Koffman\PPTs\Koffman_Digital Request 150 DPI JPEG\Ch08\Table 8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82470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Comparison of Quadratic Sorts (cont.)</a:t>
            </a:r>
            <a:endParaRPr lang="en-US" dirty="0"/>
          </a:p>
        </p:txBody>
      </p:sp>
      <p:sp>
        <p:nvSpPr>
          <p:cNvPr id="185346" name="Rectangle 5"/>
          <p:cNvSpPr>
            <a:spLocks noChangeArrowheads="1"/>
          </p:cNvSpPr>
          <p:nvPr/>
        </p:nvSpPr>
        <p:spPr bwMode="auto">
          <a:xfrm>
            <a:off x="762000" y="1676400"/>
            <a:ext cx="5607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800"/>
              <a:t>Comparison of growth rates </a:t>
            </a:r>
          </a:p>
        </p:txBody>
      </p:sp>
      <p:pic>
        <p:nvPicPr>
          <p:cNvPr id="185347" name="Picture 2" descr="C:\Documents and Settings\Administrator\My Documents\Koffman\PPTs\Koffman_Digital Request 150 DPI JPEG\Ch08\Table 8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90800"/>
            <a:ext cx="60198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Comparison of Quadratic Sorts (cont.)</a:t>
            </a:r>
          </a:p>
        </p:txBody>
      </p:sp>
      <p:sp>
        <p:nvSpPr>
          <p:cNvPr id="186370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Insertion sort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gives the best performance for most arrays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takes advantage of any partial sorting in the array and uses less costly shifts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Bubble sort generally gives the worst performance—unless the array is nearly sorted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Big-O analysis ignores constants and overhead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None of the </a:t>
            </a:r>
            <a:r>
              <a:rPr lang="en-US" sz="2700" smtClean="0"/>
              <a:t>quadratic sort algorithms are particularly good for large arrays (</a:t>
            </a:r>
            <a:r>
              <a:rPr lang="en-US" sz="2700" i="1" smtClean="0"/>
              <a:t>n</a:t>
            </a:r>
            <a:r>
              <a:rPr lang="en-US" sz="2700" smtClean="0"/>
              <a:t> &gt; 100)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The best sorting algorithms provide </a:t>
            </a:r>
            <a:r>
              <a:rPr lang="en-US" sz="2700" i="1" dirty="0" smtClean="0"/>
              <a:t>n </a:t>
            </a:r>
            <a:r>
              <a:rPr lang="en-US" sz="2700" dirty="0" smtClean="0"/>
              <a:t>log </a:t>
            </a:r>
            <a:r>
              <a:rPr lang="en-US" sz="2700" i="1" dirty="0" smtClean="0"/>
              <a:t>n</a:t>
            </a:r>
            <a:r>
              <a:rPr lang="en-US" sz="2700" dirty="0" smtClean="0"/>
              <a:t> average case performance</a:t>
            </a:r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Comparison of Quadratic Sorts (cont.)</a:t>
            </a:r>
          </a:p>
        </p:txBody>
      </p:sp>
      <p:sp>
        <p:nvSpPr>
          <p:cNvPr id="18739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All quadratic sorts require storage for the array being sorted</a:t>
            </a:r>
          </a:p>
          <a:p>
            <a:pPr eaLnBrk="1" hangingPunct="1"/>
            <a:r>
              <a:rPr lang="en-US" smtClean="0"/>
              <a:t>However, the array is sorted in place</a:t>
            </a:r>
          </a:p>
          <a:p>
            <a:pPr eaLnBrk="1" hangingPunct="1"/>
            <a:r>
              <a:rPr lang="en-US" smtClean="0"/>
              <a:t>While there are also storage requirements for variables, for large </a:t>
            </a:r>
            <a:r>
              <a:rPr lang="en-US" i="1" smtClean="0"/>
              <a:t>n</a:t>
            </a:r>
            <a:r>
              <a:rPr lang="en-US" smtClean="0"/>
              <a:t>, the size of the array dominates and extra space usage is O(1)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Selection Sort (cont.)</a:t>
            </a:r>
          </a:p>
        </p:txBody>
      </p:sp>
      <p:grpSp>
        <p:nvGrpSpPr>
          <p:cNvPr id="31746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1761" name="Group 12"/>
          <p:cNvGrpSpPr>
            <a:grpSpLocks/>
          </p:cNvGrpSpPr>
          <p:nvPr/>
        </p:nvGrpSpPr>
        <p:grpSpPr bwMode="auto">
          <a:xfrm>
            <a:off x="1263650" y="3975100"/>
            <a:ext cx="977900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774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31762" name="Group 13"/>
          <p:cNvGrpSpPr>
            <a:grpSpLocks/>
          </p:cNvGrpSpPr>
          <p:nvPr/>
        </p:nvGrpSpPr>
        <p:grpSpPr bwMode="auto">
          <a:xfrm>
            <a:off x="3079750" y="3975100"/>
            <a:ext cx="976313" cy="688975"/>
            <a:chOff x="1264276" y="3975815"/>
            <a:chExt cx="976648" cy="688777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772" name="TextBox 15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31763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1766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1767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1768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1769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1770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498056" y="27503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1524000"/>
            <a:ext cx="5105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to the subscript of a smallest 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Comparisons versus Exchanges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 C++, an exchange requires a swap of two objects using a third object as an intermediary</a:t>
            </a:r>
          </a:p>
          <a:p>
            <a:pPr eaLnBrk="1" hangingPunct="1">
              <a:defRPr/>
            </a:pPr>
            <a:r>
              <a:rPr lang="en-US" dirty="0" smtClean="0"/>
              <a:t>A comparison requires an evaluation of </a:t>
            </a:r>
            <a:r>
              <a:rPr lang="en-US" dirty="0"/>
              <a:t>the &lt; operator, </a:t>
            </a:r>
            <a:r>
              <a:rPr lang="en-US" dirty="0" smtClean="0"/>
              <a:t>or a call to a </a:t>
            </a:r>
            <a:r>
              <a:rPr lang="en-US" dirty="0"/>
              <a:t>comparison </a:t>
            </a:r>
            <a:r>
              <a:rPr lang="en-US" dirty="0" smtClean="0"/>
              <a:t>function</a:t>
            </a:r>
          </a:p>
          <a:p>
            <a:pPr eaLnBrk="1" hangingPunct="1">
              <a:defRPr/>
            </a:pPr>
            <a:r>
              <a:rPr lang="en-US" dirty="0" smtClean="0"/>
              <a:t>The cost of a comparison depends on its complexity, but is generally more costly than an exchange</a:t>
            </a:r>
          </a:p>
          <a:p>
            <a:pPr eaLnBrk="1" hangingPunct="1">
              <a:defRPr/>
            </a:pPr>
            <a:r>
              <a:rPr lang="en-US" dirty="0"/>
              <a:t>The cost of an exchange is proportional to </a:t>
            </a:r>
            <a:r>
              <a:rPr lang="en-US" dirty="0" smtClean="0"/>
              <a:t>the size </a:t>
            </a:r>
            <a:r>
              <a:rPr lang="en-US" dirty="0"/>
              <a:t>of the objects being exchanged and, therefore, may be more costly than a </a:t>
            </a:r>
            <a:r>
              <a:rPr lang="en-US" dirty="0" smtClean="0"/>
              <a:t>comparison for </a:t>
            </a:r>
            <a:r>
              <a:rPr lang="en-US" dirty="0"/>
              <a:t>large </a:t>
            </a:r>
            <a:r>
              <a:rPr lang="en-US" dirty="0" smtClean="0"/>
              <a:t>objects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10.6</a:t>
            </a:r>
          </a:p>
        </p:txBody>
      </p:sp>
      <p:sp>
        <p:nvSpPr>
          <p:cNvPr id="1894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Shell Sort: A Better Insertion 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Shell Sort: A Better Insertion Sort</a:t>
            </a:r>
          </a:p>
        </p:txBody>
      </p:sp>
      <p:sp>
        <p:nvSpPr>
          <p:cNvPr id="1904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A Shell sort is a type of insertion sort, but with O(</a:t>
            </a:r>
            <a:r>
              <a:rPr lang="en-US" i="1" smtClean="0"/>
              <a:t>n</a:t>
            </a:r>
            <a:r>
              <a:rPr lang="en-US" baseline="30000" smtClean="0"/>
              <a:t>3/2</a:t>
            </a:r>
            <a:r>
              <a:rPr lang="en-US" smtClean="0"/>
              <a:t>) or better performance than the O(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) sorts</a:t>
            </a:r>
          </a:p>
          <a:p>
            <a:pPr eaLnBrk="1" hangingPunct="1"/>
            <a:r>
              <a:rPr lang="en-US" smtClean="0"/>
              <a:t>It is named after its discoverer, Donald Shell</a:t>
            </a:r>
          </a:p>
          <a:p>
            <a:pPr eaLnBrk="1" hangingPunct="1"/>
            <a:r>
              <a:rPr lang="en-US" smtClean="0"/>
              <a:t>A Shell sort can be thought of as a divide-and-conquer approach to insertion sort</a:t>
            </a:r>
          </a:p>
          <a:p>
            <a:pPr eaLnBrk="1" hangingPunct="1"/>
            <a:r>
              <a:rPr lang="en-US" smtClean="0"/>
              <a:t>Instead of sorting the entire array, Shell sort sorts many smaller subarrays using insertion sort before sorting the entire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</a:t>
            </a:r>
          </a:p>
        </p:txBody>
      </p:sp>
      <p:grpSp>
        <p:nvGrpSpPr>
          <p:cNvPr id="191490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191499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1524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</p:grpSp>
          <p:sp>
            <p:nvSpPr>
              <p:cNvPr id="191525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91526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91527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91528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91529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191500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1513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191514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191515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191516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191517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191518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34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</a:p>
          </p:txBody>
        </p:sp>
        <p:sp>
          <p:nvSpPr>
            <p:cNvPr id="191506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191507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191508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191509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191510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191512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192514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192529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2554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</p:grpSp>
          <p:sp>
            <p:nvSpPr>
              <p:cNvPr id="192555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92556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92557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92558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92559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192530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2543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192544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192545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192546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192547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192548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34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</a:p>
          </p:txBody>
        </p:sp>
        <p:sp>
          <p:nvSpPr>
            <p:cNvPr id="192536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192537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192538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192539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192540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192542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2523" name="Group 77"/>
          <p:cNvGrpSpPr>
            <a:grpSpLocks/>
          </p:cNvGrpSpPr>
          <p:nvPr/>
        </p:nvGrpSpPr>
        <p:grpSpPr bwMode="auto">
          <a:xfrm>
            <a:off x="1169988" y="3675063"/>
            <a:ext cx="6334125" cy="1082675"/>
            <a:chOff x="1169361" y="3675632"/>
            <a:chExt cx="6334260" cy="108252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1169361" y="3675632"/>
              <a:ext cx="0" cy="515864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4331728" y="3675632"/>
              <a:ext cx="0" cy="74443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7503621" y="3675632"/>
              <a:ext cx="0" cy="515864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169361" y="4191496"/>
              <a:ext cx="63342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528" name="TextBox 76"/>
            <p:cNvSpPr txBox="1">
              <a:spLocks noChangeArrowheads="1"/>
            </p:cNvSpPr>
            <p:nvPr/>
          </p:nvSpPr>
          <p:spPr bwMode="auto">
            <a:xfrm>
              <a:off x="3754419" y="4419600"/>
              <a:ext cx="11544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193538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193553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3578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</p:grpSp>
          <p:sp>
            <p:nvSpPr>
              <p:cNvPr id="193579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93580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93581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93582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93583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193554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3567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193568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193569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193570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193571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193572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34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</a:p>
          </p:txBody>
        </p:sp>
        <p:sp>
          <p:nvSpPr>
            <p:cNvPr id="193560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193561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193562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193563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193564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193566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3547" name="Group 77"/>
          <p:cNvGrpSpPr>
            <a:grpSpLocks/>
          </p:cNvGrpSpPr>
          <p:nvPr/>
        </p:nvGrpSpPr>
        <p:grpSpPr bwMode="auto">
          <a:xfrm>
            <a:off x="1606550" y="3675063"/>
            <a:ext cx="6334125" cy="1082675"/>
            <a:chOff x="1169361" y="3675632"/>
            <a:chExt cx="6334260" cy="108252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1169361" y="3675632"/>
              <a:ext cx="0" cy="515864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4331728" y="3675632"/>
              <a:ext cx="0" cy="74443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7503621" y="3675632"/>
              <a:ext cx="0" cy="515864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169361" y="4191496"/>
              <a:ext cx="63342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552" name="TextBox 76"/>
            <p:cNvSpPr txBox="1">
              <a:spLocks noChangeArrowheads="1"/>
            </p:cNvSpPr>
            <p:nvPr/>
          </p:nvSpPr>
          <p:spPr bwMode="auto">
            <a:xfrm>
              <a:off x="3754419" y="4419600"/>
              <a:ext cx="11544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194562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194577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4602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</p:grpSp>
          <p:sp>
            <p:nvSpPr>
              <p:cNvPr id="194603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94604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94605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94606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94607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194578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4591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194592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194593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194594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194595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194596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34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</a:p>
          </p:txBody>
        </p:sp>
        <p:sp>
          <p:nvSpPr>
            <p:cNvPr id="194584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194585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194586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194587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194588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194590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4571" name="Group 15"/>
          <p:cNvGrpSpPr>
            <a:grpSpLocks/>
          </p:cNvGrpSpPr>
          <p:nvPr/>
        </p:nvGrpSpPr>
        <p:grpSpPr bwMode="auto">
          <a:xfrm>
            <a:off x="2070100" y="3675063"/>
            <a:ext cx="3162300" cy="1042987"/>
            <a:chOff x="2069809" y="3675632"/>
            <a:chExt cx="3162300" cy="104233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575" name="TextBox 76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1544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3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195586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195601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5626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</p:grpSp>
          <p:sp>
            <p:nvSpPr>
              <p:cNvPr id="195627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95628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95629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95630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95631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195602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5615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195616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195617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195618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195619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195620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34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</a:p>
          </p:txBody>
        </p:sp>
        <p:sp>
          <p:nvSpPr>
            <p:cNvPr id="195608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195609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195610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195611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195612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195614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5595" name="Group 2"/>
          <p:cNvGrpSpPr>
            <a:grpSpLocks/>
          </p:cNvGrpSpPr>
          <p:nvPr/>
        </p:nvGrpSpPr>
        <p:grpSpPr bwMode="auto">
          <a:xfrm>
            <a:off x="2527300" y="3675063"/>
            <a:ext cx="3162300" cy="1042987"/>
            <a:chOff x="2069809" y="3675632"/>
            <a:chExt cx="3162300" cy="104233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599" name="TextBox 76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1544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4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196610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196625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6650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</p:grpSp>
          <p:sp>
            <p:nvSpPr>
              <p:cNvPr id="196651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96652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96653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96654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96655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196626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6639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196640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196641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196642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196643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196644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34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</a:p>
          </p:txBody>
        </p:sp>
        <p:sp>
          <p:nvSpPr>
            <p:cNvPr id="196632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196633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196634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196635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196636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196638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6619" name="Group 2"/>
          <p:cNvGrpSpPr>
            <a:grpSpLocks/>
          </p:cNvGrpSpPr>
          <p:nvPr/>
        </p:nvGrpSpPr>
        <p:grpSpPr bwMode="auto">
          <a:xfrm>
            <a:off x="2979738" y="3648075"/>
            <a:ext cx="3162300" cy="1042988"/>
            <a:chOff x="2069809" y="3675632"/>
            <a:chExt cx="3162300" cy="104233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069809" y="3675632"/>
              <a:ext cx="0" cy="515613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5232109" y="3675632"/>
              <a:ext cx="0" cy="515613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069809" y="4191245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623" name="TextBox 76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1544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5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3650959" y="4172207"/>
              <a:ext cx="0" cy="2078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197634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197649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7674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</p:grpSp>
          <p:sp>
            <p:nvSpPr>
              <p:cNvPr id="197675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97676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97677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97678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97679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197650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7663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197664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197665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197666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197667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197668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34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</a:p>
          </p:txBody>
        </p:sp>
        <p:sp>
          <p:nvSpPr>
            <p:cNvPr id="197656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197657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197658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197659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197660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197662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7643" name="Group 2"/>
          <p:cNvGrpSpPr>
            <a:grpSpLocks/>
          </p:cNvGrpSpPr>
          <p:nvPr/>
        </p:nvGrpSpPr>
        <p:grpSpPr bwMode="auto">
          <a:xfrm>
            <a:off x="3427413" y="3675063"/>
            <a:ext cx="3162300" cy="1042987"/>
            <a:chOff x="2069809" y="3675632"/>
            <a:chExt cx="3162300" cy="104233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647" name="TextBox 76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1544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6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Selection Sort (cont.)</a:t>
            </a:r>
          </a:p>
        </p:txBody>
      </p:sp>
      <p:grpSp>
        <p:nvGrpSpPr>
          <p:cNvPr id="32770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2785" name="Group 12"/>
          <p:cNvGrpSpPr>
            <a:grpSpLocks/>
          </p:cNvGrpSpPr>
          <p:nvPr/>
        </p:nvGrpSpPr>
        <p:grpSpPr bwMode="auto">
          <a:xfrm>
            <a:off x="17081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2798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32786" name="Group 13"/>
          <p:cNvGrpSpPr>
            <a:grpSpLocks/>
          </p:cNvGrpSpPr>
          <p:nvPr/>
        </p:nvGrpSpPr>
        <p:grpSpPr bwMode="auto">
          <a:xfrm>
            <a:off x="3079750" y="3975100"/>
            <a:ext cx="976313" cy="688975"/>
            <a:chOff x="1264276" y="3975815"/>
            <a:chExt cx="976648" cy="688777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2796" name="TextBox 15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32787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2790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2791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2792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2793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2794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521869" y="2074069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1524000"/>
            <a:ext cx="5105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to the subscript of a smallest 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198658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198673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8698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</p:grpSp>
          <p:sp>
            <p:nvSpPr>
              <p:cNvPr id="198699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98700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98701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98702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98703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198674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8687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198688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198689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198690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198691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198692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34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</a:p>
          </p:txBody>
        </p:sp>
        <p:sp>
          <p:nvSpPr>
            <p:cNvPr id="198680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198681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198682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198683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198684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198686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8667" name="Group 2"/>
          <p:cNvGrpSpPr>
            <a:grpSpLocks/>
          </p:cNvGrpSpPr>
          <p:nvPr/>
        </p:nvGrpSpPr>
        <p:grpSpPr bwMode="auto">
          <a:xfrm>
            <a:off x="3875088" y="3675063"/>
            <a:ext cx="3162300" cy="1042987"/>
            <a:chOff x="2069809" y="3675632"/>
            <a:chExt cx="3162300" cy="104233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671" name="TextBox 76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1544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7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199682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199698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9723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</p:grpSp>
          <p:sp>
            <p:nvSpPr>
              <p:cNvPr id="199724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99725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99726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99727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99728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199699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199712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199713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199714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199715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199716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199717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34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</a:p>
          </p:txBody>
        </p:sp>
        <p:sp>
          <p:nvSpPr>
            <p:cNvPr id="199705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199706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199707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199708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199709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199711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9691" name="Group 77"/>
          <p:cNvGrpSpPr>
            <a:grpSpLocks/>
          </p:cNvGrpSpPr>
          <p:nvPr/>
        </p:nvGrpSpPr>
        <p:grpSpPr bwMode="auto">
          <a:xfrm>
            <a:off x="1169988" y="3675063"/>
            <a:ext cx="3167062" cy="1042987"/>
            <a:chOff x="1169361" y="3675632"/>
            <a:chExt cx="6334260" cy="1043306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1169361" y="3675632"/>
              <a:ext cx="0" cy="516095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7503621" y="3675632"/>
              <a:ext cx="0" cy="516095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169361" y="4191727"/>
              <a:ext cx="63342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697" name="TextBox 76"/>
            <p:cNvSpPr txBox="1">
              <a:spLocks noChangeArrowheads="1"/>
            </p:cNvSpPr>
            <p:nvPr/>
          </p:nvSpPr>
          <p:spPr bwMode="auto">
            <a:xfrm>
              <a:off x="2969622" y="4380384"/>
              <a:ext cx="27225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1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1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 flipV="1">
            <a:off x="2728913" y="4171950"/>
            <a:ext cx="0" cy="2079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00706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00722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0747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</p:grpSp>
          <p:sp>
            <p:nvSpPr>
              <p:cNvPr id="200748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00749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00750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00751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00752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00723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0736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  <a:endPara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200737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00738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00739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00740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00741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34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0729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00730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00731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00732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00733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200735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00715" name="Group 77"/>
          <p:cNvGrpSpPr>
            <a:grpSpLocks/>
          </p:cNvGrpSpPr>
          <p:nvPr/>
        </p:nvGrpSpPr>
        <p:grpSpPr bwMode="auto">
          <a:xfrm>
            <a:off x="1606550" y="3675063"/>
            <a:ext cx="3182938" cy="1082675"/>
            <a:chOff x="1169361" y="3675632"/>
            <a:chExt cx="6334260" cy="1082473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1169361" y="3675632"/>
              <a:ext cx="0" cy="515841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7503621" y="3675632"/>
              <a:ext cx="0" cy="515841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169361" y="4191473"/>
              <a:ext cx="63342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721" name="TextBox 76"/>
            <p:cNvSpPr txBox="1">
              <a:spLocks noChangeArrowheads="1"/>
            </p:cNvSpPr>
            <p:nvPr/>
          </p:nvSpPr>
          <p:spPr bwMode="auto">
            <a:xfrm>
              <a:off x="3467867" y="4419599"/>
              <a:ext cx="2345786" cy="338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2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2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 flipV="1">
            <a:off x="3259138" y="4191000"/>
            <a:ext cx="0" cy="2079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01730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01746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1771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</p:grpSp>
          <p:sp>
            <p:nvSpPr>
              <p:cNvPr id="201772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01773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01774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01775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01776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01747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1760" name="Group 38"/>
              <p:cNvGrpSpPr>
                <a:grpSpLocks/>
              </p:cNvGrpSpPr>
              <p:nvPr/>
            </p:nvGrpSpPr>
            <p:grpSpPr bwMode="auto">
              <a:xfrm>
                <a:off x="1097101" y="3217795"/>
                <a:ext cx="2267240" cy="457837"/>
                <a:chOff x="1524787" y="3504563"/>
                <a:chExt cx="2267240" cy="457837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  <a:endPara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201761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01762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01763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01764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01765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34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1753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01754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01755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01756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01757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201759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3</a:t>
            </a:r>
          </a:p>
        </p:txBody>
      </p:sp>
      <p:grpSp>
        <p:nvGrpSpPr>
          <p:cNvPr id="201740" name="Group 49"/>
          <p:cNvGrpSpPr>
            <a:grpSpLocks/>
          </p:cNvGrpSpPr>
          <p:nvPr/>
        </p:nvGrpSpPr>
        <p:grpSpPr bwMode="auto">
          <a:xfrm>
            <a:off x="2070100" y="3675063"/>
            <a:ext cx="3162300" cy="1042987"/>
            <a:chOff x="2069809" y="3675632"/>
            <a:chExt cx="3162300" cy="104233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744" name="TextBox 70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1544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3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02754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02770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2795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</p:grpSp>
          <p:sp>
            <p:nvSpPr>
              <p:cNvPr id="202796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02797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02798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02799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02800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02771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2784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  <a:endPara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202785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02786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02787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02788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02789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34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2777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02778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02779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02780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02781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202783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4</a:t>
            </a:r>
          </a:p>
        </p:txBody>
      </p:sp>
      <p:grpSp>
        <p:nvGrpSpPr>
          <p:cNvPr id="202764" name="Group 49"/>
          <p:cNvGrpSpPr>
            <a:grpSpLocks/>
          </p:cNvGrpSpPr>
          <p:nvPr/>
        </p:nvGrpSpPr>
        <p:grpSpPr bwMode="auto">
          <a:xfrm>
            <a:off x="2522538" y="3670300"/>
            <a:ext cx="3162300" cy="1041400"/>
            <a:chOff x="2069809" y="3675632"/>
            <a:chExt cx="3162300" cy="104233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4809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4809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0441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768" name="TextBox 70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1544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4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 flipV="1">
              <a:off x="3650959" y="4171374"/>
              <a:ext cx="0" cy="2081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03778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03794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3819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</p:grpSp>
          <p:sp>
            <p:nvSpPr>
              <p:cNvPr id="203820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03821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03822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03823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03824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03795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3808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  <a:endPara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203809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03810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03811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03812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03813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34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3801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03802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03803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03804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03805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203807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5</a:t>
            </a:r>
          </a:p>
        </p:txBody>
      </p:sp>
      <p:grpSp>
        <p:nvGrpSpPr>
          <p:cNvPr id="203788" name="Group 49"/>
          <p:cNvGrpSpPr>
            <a:grpSpLocks/>
          </p:cNvGrpSpPr>
          <p:nvPr/>
        </p:nvGrpSpPr>
        <p:grpSpPr bwMode="auto">
          <a:xfrm>
            <a:off x="2984500" y="3675063"/>
            <a:ext cx="3162300" cy="1042987"/>
            <a:chOff x="2069809" y="3675632"/>
            <a:chExt cx="3162300" cy="104233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792" name="TextBox 70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1544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04802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04818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4843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</p:grpSp>
          <p:sp>
            <p:nvSpPr>
              <p:cNvPr id="204844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04845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04846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04847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04848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04819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4832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  <a:endPara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204833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04834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04835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04836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04837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4825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04826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04827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04828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04829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204831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5</a:t>
            </a:r>
          </a:p>
        </p:txBody>
      </p:sp>
      <p:grpSp>
        <p:nvGrpSpPr>
          <p:cNvPr id="204812" name="Group 49"/>
          <p:cNvGrpSpPr>
            <a:grpSpLocks/>
          </p:cNvGrpSpPr>
          <p:nvPr/>
        </p:nvGrpSpPr>
        <p:grpSpPr bwMode="auto">
          <a:xfrm>
            <a:off x="2984500" y="3675063"/>
            <a:ext cx="3162300" cy="1042987"/>
            <a:chOff x="2069809" y="3675632"/>
            <a:chExt cx="3162300" cy="104233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16" name="TextBox 70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1544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05826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05842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5867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</p:grpSp>
          <p:sp>
            <p:nvSpPr>
              <p:cNvPr id="205868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05869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05870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05871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05872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05843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5856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  <a:endPara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205857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05858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05859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05860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05861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5849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05850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05851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05852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05853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205855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6</a:t>
            </a:r>
          </a:p>
        </p:txBody>
      </p:sp>
      <p:grpSp>
        <p:nvGrpSpPr>
          <p:cNvPr id="205836" name="Group 49"/>
          <p:cNvGrpSpPr>
            <a:grpSpLocks/>
          </p:cNvGrpSpPr>
          <p:nvPr/>
        </p:nvGrpSpPr>
        <p:grpSpPr bwMode="auto">
          <a:xfrm>
            <a:off x="3411538" y="3668713"/>
            <a:ext cx="3162300" cy="1041400"/>
            <a:chOff x="2069809" y="3675632"/>
            <a:chExt cx="3162300" cy="104233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4809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4809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0441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840" name="TextBox 70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1544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6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0959" y="4171374"/>
              <a:ext cx="0" cy="2081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06850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06866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6891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</p:grpSp>
          <p:sp>
            <p:nvSpPr>
              <p:cNvPr id="206892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06893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06894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06895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06896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06867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6880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  <a:endPara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206881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06882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06883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06884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06885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6873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06874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06875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06876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06877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206879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6</a:t>
            </a:r>
          </a:p>
        </p:txBody>
      </p:sp>
      <p:grpSp>
        <p:nvGrpSpPr>
          <p:cNvPr id="206860" name="Group 49"/>
          <p:cNvGrpSpPr>
            <a:grpSpLocks/>
          </p:cNvGrpSpPr>
          <p:nvPr/>
        </p:nvGrpSpPr>
        <p:grpSpPr bwMode="auto">
          <a:xfrm>
            <a:off x="3411538" y="3668713"/>
            <a:ext cx="3162300" cy="1041400"/>
            <a:chOff x="2069809" y="3675632"/>
            <a:chExt cx="3162300" cy="104233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4809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4809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0441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864" name="TextBox 70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1544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6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0959" y="4171374"/>
              <a:ext cx="0" cy="2081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07874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07890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7915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</p:grpSp>
          <p:sp>
            <p:nvSpPr>
              <p:cNvPr id="207916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07917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07918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07919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07920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07891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7904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  <a:endPara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207905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07906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07907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07908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07909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7897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07898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07899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07900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07901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207903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7</a:t>
            </a:r>
          </a:p>
        </p:txBody>
      </p:sp>
      <p:grpSp>
        <p:nvGrpSpPr>
          <p:cNvPr id="207884" name="Group 49"/>
          <p:cNvGrpSpPr>
            <a:grpSpLocks/>
          </p:cNvGrpSpPr>
          <p:nvPr/>
        </p:nvGrpSpPr>
        <p:grpSpPr bwMode="auto">
          <a:xfrm>
            <a:off x="3875088" y="3662363"/>
            <a:ext cx="3162300" cy="1042987"/>
            <a:chOff x="2069809" y="3675632"/>
            <a:chExt cx="3162300" cy="104233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888" name="TextBox 70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1544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7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Selection Sort (cont.)</a:t>
            </a:r>
          </a:p>
        </p:txBody>
      </p:sp>
      <p:grpSp>
        <p:nvGrpSpPr>
          <p:cNvPr id="33794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3809" name="Group 12"/>
          <p:cNvGrpSpPr>
            <a:grpSpLocks/>
          </p:cNvGrpSpPr>
          <p:nvPr/>
        </p:nvGrpSpPr>
        <p:grpSpPr bwMode="auto">
          <a:xfrm>
            <a:off x="17081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821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sp>
        <p:nvSpPr>
          <p:cNvPr id="15" name="Down Arrow 14"/>
          <p:cNvSpPr/>
          <p:nvPr/>
        </p:nvSpPr>
        <p:spPr>
          <a:xfrm rot="10800000">
            <a:off x="2546350" y="3975100"/>
            <a:ext cx="214313" cy="3810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811" name="TextBox 15"/>
          <p:cNvSpPr txBox="1">
            <a:spLocks noChangeArrowheads="1"/>
          </p:cNvSpPr>
          <p:nvPr/>
        </p:nvSpPr>
        <p:spPr bwMode="auto">
          <a:xfrm>
            <a:off x="2165350" y="4540250"/>
            <a:ext cx="976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ourier New" pitchFamily="49" charset="0"/>
                <a:cs typeface="Courier New" pitchFamily="49" charset="0"/>
              </a:rPr>
              <a:t>pos_min</a:t>
            </a:r>
          </a:p>
        </p:txBody>
      </p:sp>
      <p:grpSp>
        <p:nvGrpSpPr>
          <p:cNvPr id="33812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3815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3816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3817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3818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3819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586956" y="2316957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1524000"/>
            <a:ext cx="5105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to the subscript of a smallest 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08898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08914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8939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</p:grpSp>
          <p:sp>
            <p:nvSpPr>
              <p:cNvPr id="208940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08941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08942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08943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08944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08915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8928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  <a:endPara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208929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08930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08931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08932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08933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57</a:t>
              </a: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8921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08922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08923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08924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08925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208927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7</a:t>
            </a:r>
          </a:p>
        </p:txBody>
      </p:sp>
      <p:grpSp>
        <p:nvGrpSpPr>
          <p:cNvPr id="208908" name="Group 49"/>
          <p:cNvGrpSpPr>
            <a:grpSpLocks/>
          </p:cNvGrpSpPr>
          <p:nvPr/>
        </p:nvGrpSpPr>
        <p:grpSpPr bwMode="auto">
          <a:xfrm>
            <a:off x="3875088" y="3662363"/>
            <a:ext cx="3162300" cy="1042987"/>
            <a:chOff x="2069809" y="3675632"/>
            <a:chExt cx="3162300" cy="104233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912" name="TextBox 70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1544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7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09922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09939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9964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</p:grpSp>
          <p:sp>
            <p:nvSpPr>
              <p:cNvPr id="209965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09966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09967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09968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09969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09940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09953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209954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09955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09956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09957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09958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209946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09947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09948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09949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09950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209952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09932" name="Group 49"/>
          <p:cNvGrpSpPr>
            <a:grpSpLocks/>
          </p:cNvGrpSpPr>
          <p:nvPr/>
        </p:nvGrpSpPr>
        <p:grpSpPr bwMode="auto">
          <a:xfrm>
            <a:off x="1169988" y="3662363"/>
            <a:ext cx="6332537" cy="1042987"/>
            <a:chOff x="2069809" y="3675632"/>
            <a:chExt cx="3162300" cy="104233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937" name="TextBox 70"/>
            <p:cNvSpPr txBox="1">
              <a:spLocks noChangeArrowheads="1"/>
            </p:cNvSpPr>
            <p:nvPr/>
          </p:nvSpPr>
          <p:spPr bwMode="auto">
            <a:xfrm>
              <a:off x="3393674" y="4379408"/>
              <a:ext cx="5967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subarray 1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1355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/>
          <p:nvPr/>
        </p:nvCxnSpPr>
        <p:spPr bwMode="auto">
          <a:xfrm>
            <a:off x="4341813" y="3675063"/>
            <a:ext cx="0" cy="744537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10946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10963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10988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</p:grpSp>
          <p:sp>
            <p:nvSpPr>
              <p:cNvPr id="210989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10990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10991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10992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10993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10964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10977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210978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10979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10980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10981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10982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210970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10971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10972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10973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10974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210976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2</a:t>
            </a:r>
          </a:p>
        </p:txBody>
      </p:sp>
      <p:grpSp>
        <p:nvGrpSpPr>
          <p:cNvPr id="210956" name="Group 49"/>
          <p:cNvGrpSpPr>
            <a:grpSpLocks/>
          </p:cNvGrpSpPr>
          <p:nvPr/>
        </p:nvGrpSpPr>
        <p:grpSpPr bwMode="auto">
          <a:xfrm>
            <a:off x="1606550" y="3662363"/>
            <a:ext cx="6334125" cy="1042987"/>
            <a:chOff x="2069809" y="3675632"/>
            <a:chExt cx="3162300" cy="104233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961" name="TextBox 70"/>
            <p:cNvSpPr txBox="1">
              <a:spLocks noChangeArrowheads="1"/>
            </p:cNvSpPr>
            <p:nvPr/>
          </p:nvSpPr>
          <p:spPr bwMode="auto">
            <a:xfrm>
              <a:off x="3393674" y="4379408"/>
              <a:ext cx="5967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subarray 2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/>
          <p:nvPr/>
        </p:nvCxnSpPr>
        <p:spPr bwMode="auto">
          <a:xfrm>
            <a:off x="4773613" y="3675063"/>
            <a:ext cx="0" cy="744537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11970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11980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12005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</p:grpSp>
          <p:sp>
            <p:nvSpPr>
              <p:cNvPr id="212006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12007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12008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12009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12010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11981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11994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211995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11996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11997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11998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11999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211987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11988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11989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11990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11991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211993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smaller gap value 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12994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13004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13029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80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</p:grpSp>
          <p:sp>
            <p:nvSpPr>
              <p:cNvPr id="213030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13031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13032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13033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13034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13005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13018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90</a:t>
                  </a:r>
                </a:p>
              </p:txBody>
            </p:sp>
          </p:grpSp>
          <p:sp>
            <p:nvSpPr>
              <p:cNvPr id="213019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13020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13021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13022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13023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213011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13012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13013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13014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13015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213017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smaller gap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14018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14059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</p:grpSp>
        <p:sp>
          <p:nvSpPr>
            <p:cNvPr id="214060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14061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14062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14063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14064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14019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14048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14049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14050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14051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14052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14053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14025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14026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14027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14028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14029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14031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1</a:t>
            </a:r>
          </a:p>
        </p:txBody>
      </p:sp>
      <p:grpSp>
        <p:nvGrpSpPr>
          <p:cNvPr id="214041" name="Group 1"/>
          <p:cNvGrpSpPr>
            <a:grpSpLocks/>
          </p:cNvGrpSpPr>
          <p:nvPr/>
        </p:nvGrpSpPr>
        <p:grpSpPr bwMode="auto">
          <a:xfrm>
            <a:off x="1169988" y="3676650"/>
            <a:ext cx="1379537" cy="987425"/>
            <a:chOff x="1169988" y="3676650"/>
            <a:chExt cx="1379231" cy="987341"/>
          </a:xfrm>
        </p:grpSpPr>
        <p:sp>
          <p:nvSpPr>
            <p:cNvPr id="214042" name="TextBox 68"/>
            <p:cNvSpPr txBox="1">
              <a:spLocks noChangeArrowheads="1"/>
            </p:cNvSpPr>
            <p:nvPr/>
          </p:nvSpPr>
          <p:spPr bwMode="auto">
            <a:xfrm>
              <a:off x="1225647" y="4325437"/>
              <a:ext cx="13235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1</a:t>
              </a:r>
            </a:p>
          </p:txBody>
        </p:sp>
        <p:grpSp>
          <p:nvGrpSpPr>
            <p:cNvPr id="214043" name="Group 15"/>
            <p:cNvGrpSpPr>
              <a:grpSpLocks/>
            </p:cNvGrpSpPr>
            <p:nvPr/>
          </p:nvGrpSpPr>
          <p:grpSpPr bwMode="auto">
            <a:xfrm>
              <a:off x="1169988" y="3676650"/>
              <a:ext cx="1357312" cy="449697"/>
              <a:chOff x="1169361" y="3646655"/>
              <a:chExt cx="6786698" cy="54321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169361" y="3675418"/>
                <a:ext cx="0" cy="513881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9361" y="4189299"/>
                <a:ext cx="678519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7954554" y="3646655"/>
                <a:ext cx="0" cy="542644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 bwMode="auto">
            <a:xfrm flipV="1">
              <a:off x="1795324" y="4125875"/>
              <a:ext cx="0" cy="1730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15042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15083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</p:grpSp>
        <p:sp>
          <p:nvSpPr>
            <p:cNvPr id="215084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15085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15086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15087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15088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15043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15072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15073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15074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15075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15076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15077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15049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15050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15051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15052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15053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15055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2</a:t>
            </a:r>
          </a:p>
        </p:txBody>
      </p:sp>
      <p:grpSp>
        <p:nvGrpSpPr>
          <p:cNvPr id="215065" name="Group 1"/>
          <p:cNvGrpSpPr>
            <a:grpSpLocks/>
          </p:cNvGrpSpPr>
          <p:nvPr/>
        </p:nvGrpSpPr>
        <p:grpSpPr bwMode="auto">
          <a:xfrm>
            <a:off x="1604963" y="3671888"/>
            <a:ext cx="1379537" cy="987425"/>
            <a:chOff x="1169988" y="3676650"/>
            <a:chExt cx="1379231" cy="987341"/>
          </a:xfrm>
        </p:grpSpPr>
        <p:sp>
          <p:nvSpPr>
            <p:cNvPr id="215066" name="TextBox 68"/>
            <p:cNvSpPr txBox="1">
              <a:spLocks noChangeArrowheads="1"/>
            </p:cNvSpPr>
            <p:nvPr/>
          </p:nvSpPr>
          <p:spPr bwMode="auto">
            <a:xfrm>
              <a:off x="1225647" y="4325437"/>
              <a:ext cx="13235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2</a:t>
              </a:r>
            </a:p>
          </p:txBody>
        </p:sp>
        <p:grpSp>
          <p:nvGrpSpPr>
            <p:cNvPr id="215067" name="Group 15"/>
            <p:cNvGrpSpPr>
              <a:grpSpLocks/>
            </p:cNvGrpSpPr>
            <p:nvPr/>
          </p:nvGrpSpPr>
          <p:grpSpPr bwMode="auto">
            <a:xfrm>
              <a:off x="1169988" y="3676650"/>
              <a:ext cx="1357312" cy="449697"/>
              <a:chOff x="1169361" y="3646655"/>
              <a:chExt cx="6786698" cy="54321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169361" y="3675416"/>
                <a:ext cx="0" cy="513881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9361" y="4189298"/>
                <a:ext cx="678519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7954554" y="3646655"/>
                <a:ext cx="0" cy="542643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 bwMode="auto">
            <a:xfrm flipV="1">
              <a:off x="1795324" y="4125874"/>
              <a:ext cx="0" cy="1730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16066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16107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16108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16109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16110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16111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16112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16067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16096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16097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16098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16099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16100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16101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16073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16074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16075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16076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16077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16079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2</a:t>
            </a:r>
          </a:p>
        </p:txBody>
      </p:sp>
      <p:grpSp>
        <p:nvGrpSpPr>
          <p:cNvPr id="216089" name="Group 1"/>
          <p:cNvGrpSpPr>
            <a:grpSpLocks/>
          </p:cNvGrpSpPr>
          <p:nvPr/>
        </p:nvGrpSpPr>
        <p:grpSpPr bwMode="auto">
          <a:xfrm>
            <a:off x="1604963" y="3671888"/>
            <a:ext cx="1379537" cy="987425"/>
            <a:chOff x="1169988" y="3676650"/>
            <a:chExt cx="1379231" cy="987341"/>
          </a:xfrm>
        </p:grpSpPr>
        <p:sp>
          <p:nvSpPr>
            <p:cNvPr id="216090" name="TextBox 68"/>
            <p:cNvSpPr txBox="1">
              <a:spLocks noChangeArrowheads="1"/>
            </p:cNvSpPr>
            <p:nvPr/>
          </p:nvSpPr>
          <p:spPr bwMode="auto">
            <a:xfrm>
              <a:off x="1225647" y="4325437"/>
              <a:ext cx="13235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2</a:t>
              </a:r>
            </a:p>
          </p:txBody>
        </p:sp>
        <p:grpSp>
          <p:nvGrpSpPr>
            <p:cNvPr id="216091" name="Group 15"/>
            <p:cNvGrpSpPr>
              <a:grpSpLocks/>
            </p:cNvGrpSpPr>
            <p:nvPr/>
          </p:nvGrpSpPr>
          <p:grpSpPr bwMode="auto">
            <a:xfrm>
              <a:off x="1169988" y="3676650"/>
              <a:ext cx="1357312" cy="449697"/>
              <a:chOff x="1169361" y="3646655"/>
              <a:chExt cx="6786698" cy="54321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169361" y="3675416"/>
                <a:ext cx="0" cy="513881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9361" y="4189298"/>
                <a:ext cx="678519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7954554" y="3646655"/>
                <a:ext cx="0" cy="542643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 bwMode="auto">
            <a:xfrm flipV="1">
              <a:off x="1795324" y="4125874"/>
              <a:ext cx="0" cy="1730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17090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17131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17132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17133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17134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17135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17136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17091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17120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17121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17122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17123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17124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17125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17097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17098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17099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17100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17101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17103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3</a:t>
            </a:r>
          </a:p>
        </p:txBody>
      </p:sp>
      <p:grpSp>
        <p:nvGrpSpPr>
          <p:cNvPr id="217113" name="Group 1"/>
          <p:cNvGrpSpPr>
            <a:grpSpLocks/>
          </p:cNvGrpSpPr>
          <p:nvPr/>
        </p:nvGrpSpPr>
        <p:grpSpPr bwMode="auto">
          <a:xfrm>
            <a:off x="2111375" y="3671888"/>
            <a:ext cx="1379538" cy="987425"/>
            <a:chOff x="1169988" y="3676650"/>
            <a:chExt cx="1379231" cy="987341"/>
          </a:xfrm>
        </p:grpSpPr>
        <p:sp>
          <p:nvSpPr>
            <p:cNvPr id="217114" name="TextBox 68"/>
            <p:cNvSpPr txBox="1">
              <a:spLocks noChangeArrowheads="1"/>
            </p:cNvSpPr>
            <p:nvPr/>
          </p:nvSpPr>
          <p:spPr bwMode="auto">
            <a:xfrm>
              <a:off x="1225647" y="4325437"/>
              <a:ext cx="13235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3</a:t>
              </a:r>
            </a:p>
          </p:txBody>
        </p:sp>
        <p:grpSp>
          <p:nvGrpSpPr>
            <p:cNvPr id="217115" name="Group 15"/>
            <p:cNvGrpSpPr>
              <a:grpSpLocks/>
            </p:cNvGrpSpPr>
            <p:nvPr/>
          </p:nvGrpSpPr>
          <p:grpSpPr bwMode="auto">
            <a:xfrm>
              <a:off x="1169988" y="3676650"/>
              <a:ext cx="1357312" cy="449697"/>
              <a:chOff x="1169361" y="3646655"/>
              <a:chExt cx="6786698" cy="54321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169361" y="3675416"/>
                <a:ext cx="0" cy="513881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9361" y="4189298"/>
                <a:ext cx="678519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7954554" y="3646655"/>
                <a:ext cx="0" cy="542643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 bwMode="auto">
            <a:xfrm flipV="1">
              <a:off x="1795324" y="4125874"/>
              <a:ext cx="0" cy="1730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18114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18155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18156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18157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18158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18159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18160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18115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18144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18145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18146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18147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18148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18149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18121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18122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18123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18124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18125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18127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3</a:t>
            </a:r>
          </a:p>
        </p:txBody>
      </p:sp>
      <p:grpSp>
        <p:nvGrpSpPr>
          <p:cNvPr id="218137" name="Group 1"/>
          <p:cNvGrpSpPr>
            <a:grpSpLocks/>
          </p:cNvGrpSpPr>
          <p:nvPr/>
        </p:nvGrpSpPr>
        <p:grpSpPr bwMode="auto">
          <a:xfrm>
            <a:off x="2111375" y="3671888"/>
            <a:ext cx="1379538" cy="987425"/>
            <a:chOff x="1169988" y="3676650"/>
            <a:chExt cx="1379231" cy="987341"/>
          </a:xfrm>
        </p:grpSpPr>
        <p:sp>
          <p:nvSpPr>
            <p:cNvPr id="218138" name="TextBox 68"/>
            <p:cNvSpPr txBox="1">
              <a:spLocks noChangeArrowheads="1"/>
            </p:cNvSpPr>
            <p:nvPr/>
          </p:nvSpPr>
          <p:spPr bwMode="auto">
            <a:xfrm>
              <a:off x="1225647" y="4325437"/>
              <a:ext cx="13235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3</a:t>
              </a:r>
            </a:p>
          </p:txBody>
        </p:sp>
        <p:grpSp>
          <p:nvGrpSpPr>
            <p:cNvPr id="218139" name="Group 15"/>
            <p:cNvGrpSpPr>
              <a:grpSpLocks/>
            </p:cNvGrpSpPr>
            <p:nvPr/>
          </p:nvGrpSpPr>
          <p:grpSpPr bwMode="auto">
            <a:xfrm>
              <a:off x="1169988" y="3676650"/>
              <a:ext cx="1357312" cy="449697"/>
              <a:chOff x="1169361" y="3646655"/>
              <a:chExt cx="6786698" cy="54321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169361" y="3675416"/>
                <a:ext cx="0" cy="513881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9361" y="4189298"/>
                <a:ext cx="678519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7954554" y="3646655"/>
                <a:ext cx="0" cy="542643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 bwMode="auto">
            <a:xfrm flipV="1">
              <a:off x="1795324" y="4125874"/>
              <a:ext cx="0" cy="1730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Chapter Objectives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To learn how to use the standard sorting </a:t>
            </a:r>
            <a:r>
              <a:rPr lang="en-US" sz="2400" smtClean="0"/>
              <a:t>functions in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algorithm.h</a:t>
            </a:r>
            <a:endParaRPr lang="en-US" sz="220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To learn how to implement the following sorting algorithms: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selection sort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bubble sort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insertion sort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Shell sort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merge sort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heapsort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quicksort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To understand the difference in performance of these algorithms, and which to use for small, medium, and large arrays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Selection Sort (cont.)</a:t>
            </a:r>
          </a:p>
        </p:txBody>
      </p:sp>
      <p:grpSp>
        <p:nvGrpSpPr>
          <p:cNvPr id="34818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4833" name="Group 12"/>
          <p:cNvGrpSpPr>
            <a:grpSpLocks/>
          </p:cNvGrpSpPr>
          <p:nvPr/>
        </p:nvGrpSpPr>
        <p:grpSpPr bwMode="auto">
          <a:xfrm>
            <a:off x="17081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845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sp>
        <p:nvSpPr>
          <p:cNvPr id="15" name="Down Arrow 14"/>
          <p:cNvSpPr/>
          <p:nvPr/>
        </p:nvSpPr>
        <p:spPr>
          <a:xfrm rot="10800000">
            <a:off x="2546350" y="3975100"/>
            <a:ext cx="214313" cy="3810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835" name="TextBox 15"/>
          <p:cNvSpPr txBox="1">
            <a:spLocks noChangeArrowheads="1"/>
          </p:cNvSpPr>
          <p:nvPr/>
        </p:nvSpPr>
        <p:spPr bwMode="auto">
          <a:xfrm>
            <a:off x="2165350" y="4540250"/>
            <a:ext cx="976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ourier New" pitchFamily="49" charset="0"/>
                <a:cs typeface="Courier New" pitchFamily="49" charset="0"/>
              </a:rPr>
              <a:t>pos_min</a:t>
            </a:r>
          </a:p>
        </p:txBody>
      </p:sp>
      <p:grpSp>
        <p:nvGrpSpPr>
          <p:cNvPr id="34836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4839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4840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4841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4842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4843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521869" y="28011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1524000"/>
            <a:ext cx="5105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to the subscript of a smallest 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19138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19179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19180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19181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19182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19183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19184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19139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19168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19169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19170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19171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19172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19173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19145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19146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19147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19148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19149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19151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19161" name="Group 1"/>
          <p:cNvGrpSpPr>
            <a:grpSpLocks/>
          </p:cNvGrpSpPr>
          <p:nvPr/>
        </p:nvGrpSpPr>
        <p:grpSpPr bwMode="auto">
          <a:xfrm>
            <a:off x="1169988" y="3675063"/>
            <a:ext cx="2732087" cy="987425"/>
            <a:chOff x="1169988" y="3676650"/>
            <a:chExt cx="1379231" cy="987341"/>
          </a:xfrm>
        </p:grpSpPr>
        <p:sp>
          <p:nvSpPr>
            <p:cNvPr id="219163" name="TextBox 68"/>
            <p:cNvSpPr txBox="1">
              <a:spLocks noChangeArrowheads="1"/>
            </p:cNvSpPr>
            <p:nvPr/>
          </p:nvSpPr>
          <p:spPr bwMode="auto">
            <a:xfrm>
              <a:off x="1532160" y="4325437"/>
              <a:ext cx="10170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1</a:t>
              </a:r>
            </a:p>
          </p:txBody>
        </p:sp>
        <p:grpSp>
          <p:nvGrpSpPr>
            <p:cNvPr id="219164" name="Group 15"/>
            <p:cNvGrpSpPr>
              <a:grpSpLocks/>
            </p:cNvGrpSpPr>
            <p:nvPr/>
          </p:nvGrpSpPr>
          <p:grpSpPr bwMode="auto">
            <a:xfrm>
              <a:off x="1169988" y="3676650"/>
              <a:ext cx="1357312" cy="449697"/>
              <a:chOff x="1169361" y="3646655"/>
              <a:chExt cx="6786698" cy="54321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169361" y="3675416"/>
                <a:ext cx="0" cy="513881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9361" y="4189298"/>
                <a:ext cx="678810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7957465" y="3646655"/>
                <a:ext cx="0" cy="542643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0" name="Straight Arrow Connector 49"/>
          <p:cNvCxnSpPr/>
          <p:nvPr/>
        </p:nvCxnSpPr>
        <p:spPr bwMode="auto">
          <a:xfrm>
            <a:off x="2527300" y="3697288"/>
            <a:ext cx="0" cy="627062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20162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20203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20204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20205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20206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20207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20208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20163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20192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20193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20194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20195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20196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20197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20169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20170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20171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20172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20173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20175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20185" name="Group 1"/>
          <p:cNvGrpSpPr>
            <a:grpSpLocks/>
          </p:cNvGrpSpPr>
          <p:nvPr/>
        </p:nvGrpSpPr>
        <p:grpSpPr bwMode="auto">
          <a:xfrm>
            <a:off x="1169988" y="3675063"/>
            <a:ext cx="2732087" cy="987425"/>
            <a:chOff x="1169988" y="3676650"/>
            <a:chExt cx="1379231" cy="987341"/>
          </a:xfrm>
        </p:grpSpPr>
        <p:sp>
          <p:nvSpPr>
            <p:cNvPr id="220187" name="TextBox 68"/>
            <p:cNvSpPr txBox="1">
              <a:spLocks noChangeArrowheads="1"/>
            </p:cNvSpPr>
            <p:nvPr/>
          </p:nvSpPr>
          <p:spPr bwMode="auto">
            <a:xfrm>
              <a:off x="1532160" y="4325437"/>
              <a:ext cx="10170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1</a:t>
              </a:r>
            </a:p>
          </p:txBody>
        </p:sp>
        <p:grpSp>
          <p:nvGrpSpPr>
            <p:cNvPr id="220188" name="Group 15"/>
            <p:cNvGrpSpPr>
              <a:grpSpLocks/>
            </p:cNvGrpSpPr>
            <p:nvPr/>
          </p:nvGrpSpPr>
          <p:grpSpPr bwMode="auto">
            <a:xfrm>
              <a:off x="1169988" y="3676650"/>
              <a:ext cx="1357312" cy="449697"/>
              <a:chOff x="1169361" y="3646655"/>
              <a:chExt cx="6786698" cy="54321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169361" y="3675416"/>
                <a:ext cx="0" cy="513881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9361" y="4189298"/>
                <a:ext cx="678810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7957465" y="3646655"/>
                <a:ext cx="0" cy="542643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0" name="Straight Arrow Connector 49"/>
          <p:cNvCxnSpPr/>
          <p:nvPr/>
        </p:nvCxnSpPr>
        <p:spPr bwMode="auto">
          <a:xfrm>
            <a:off x="2527300" y="3697288"/>
            <a:ext cx="0" cy="627062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21186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21227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21228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21229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21230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21231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21232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21187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21216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21217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21218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21219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21220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21221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21193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21194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21195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21196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21197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21199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2</a:t>
            </a:r>
          </a:p>
        </p:txBody>
      </p:sp>
      <p:grpSp>
        <p:nvGrpSpPr>
          <p:cNvPr id="221209" name="Group 1"/>
          <p:cNvGrpSpPr>
            <a:grpSpLocks/>
          </p:cNvGrpSpPr>
          <p:nvPr/>
        </p:nvGrpSpPr>
        <p:grpSpPr bwMode="auto">
          <a:xfrm>
            <a:off x="1670050" y="3675063"/>
            <a:ext cx="2732088" cy="987425"/>
            <a:chOff x="1169988" y="3676650"/>
            <a:chExt cx="1379231" cy="987341"/>
          </a:xfrm>
        </p:grpSpPr>
        <p:sp>
          <p:nvSpPr>
            <p:cNvPr id="221211" name="TextBox 68"/>
            <p:cNvSpPr txBox="1">
              <a:spLocks noChangeArrowheads="1"/>
            </p:cNvSpPr>
            <p:nvPr/>
          </p:nvSpPr>
          <p:spPr bwMode="auto">
            <a:xfrm>
              <a:off x="1532160" y="4325437"/>
              <a:ext cx="10170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2</a:t>
              </a:r>
            </a:p>
          </p:txBody>
        </p:sp>
        <p:grpSp>
          <p:nvGrpSpPr>
            <p:cNvPr id="221212" name="Group 15"/>
            <p:cNvGrpSpPr>
              <a:grpSpLocks/>
            </p:cNvGrpSpPr>
            <p:nvPr/>
          </p:nvGrpSpPr>
          <p:grpSpPr bwMode="auto">
            <a:xfrm>
              <a:off x="1169988" y="3676650"/>
              <a:ext cx="1357312" cy="449697"/>
              <a:chOff x="1169361" y="3646655"/>
              <a:chExt cx="6786698" cy="54321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169361" y="3675416"/>
                <a:ext cx="0" cy="513881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9361" y="4189298"/>
                <a:ext cx="678810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7957462" y="3646655"/>
                <a:ext cx="0" cy="542643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0" name="Straight Arrow Connector 49"/>
          <p:cNvCxnSpPr/>
          <p:nvPr/>
        </p:nvCxnSpPr>
        <p:spPr bwMode="auto">
          <a:xfrm>
            <a:off x="2984500" y="3656013"/>
            <a:ext cx="0" cy="627062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22210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22252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22253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22254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22255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22256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22257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22211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22241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22242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22243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22244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22245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22246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22217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22218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22219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22220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22221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22223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3</a:t>
            </a:r>
          </a:p>
        </p:txBody>
      </p:sp>
      <p:grpSp>
        <p:nvGrpSpPr>
          <p:cNvPr id="222233" name="Group 3"/>
          <p:cNvGrpSpPr>
            <a:grpSpLocks/>
          </p:cNvGrpSpPr>
          <p:nvPr/>
        </p:nvGrpSpPr>
        <p:grpSpPr bwMode="auto">
          <a:xfrm>
            <a:off x="2070100" y="3656013"/>
            <a:ext cx="2733675" cy="1006475"/>
            <a:chOff x="1669283" y="3655511"/>
            <a:chExt cx="2732919" cy="1006893"/>
          </a:xfrm>
        </p:grpSpPr>
        <p:grpSp>
          <p:nvGrpSpPr>
            <p:cNvPr id="222234" name="Group 1"/>
            <p:cNvGrpSpPr>
              <a:grpSpLocks/>
            </p:cNvGrpSpPr>
            <p:nvPr/>
          </p:nvGrpSpPr>
          <p:grpSpPr bwMode="auto">
            <a:xfrm>
              <a:off x="1669283" y="3675063"/>
              <a:ext cx="2732919" cy="987341"/>
              <a:chOff x="1169988" y="3676650"/>
              <a:chExt cx="1379231" cy="987341"/>
            </a:xfrm>
          </p:grpSpPr>
          <p:sp>
            <p:nvSpPr>
              <p:cNvPr id="222236" name="TextBox 68"/>
              <p:cNvSpPr txBox="1">
                <a:spLocks noChangeArrowheads="1"/>
              </p:cNvSpPr>
              <p:nvPr/>
            </p:nvSpPr>
            <p:spPr bwMode="auto">
              <a:xfrm>
                <a:off x="1532160" y="4325437"/>
                <a:ext cx="101705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subarray 3</a:t>
                </a:r>
              </a:p>
            </p:txBody>
          </p:sp>
          <p:grpSp>
            <p:nvGrpSpPr>
              <p:cNvPr id="222237" name="Group 15"/>
              <p:cNvGrpSpPr>
                <a:grpSpLocks/>
              </p:cNvGrpSpPr>
              <p:nvPr/>
            </p:nvGrpSpPr>
            <p:grpSpPr bwMode="auto">
              <a:xfrm>
                <a:off x="1169988" y="3676650"/>
                <a:ext cx="1357312" cy="449697"/>
                <a:chOff x="1169361" y="3646655"/>
                <a:chExt cx="6786698" cy="543214"/>
              </a:xfrm>
            </p:grpSpPr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1169361" y="3674834"/>
                  <a:ext cx="0" cy="514138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169361" y="4188972"/>
                  <a:ext cx="678816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 flipH="1">
                  <a:off x="7957527" y="3646058"/>
                  <a:ext cx="0" cy="542914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0" name="Straight Arrow Connector 49"/>
            <p:cNvCxnSpPr/>
            <p:nvPr/>
          </p:nvCxnSpPr>
          <p:spPr bwMode="auto">
            <a:xfrm>
              <a:off x="2984957" y="3655511"/>
              <a:ext cx="0" cy="62732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23234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23276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23277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23278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23279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23280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23281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23235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23265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23266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23267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23268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23269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23270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23241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23242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23243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23244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23245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23247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3</a:t>
            </a:r>
          </a:p>
        </p:txBody>
      </p:sp>
      <p:grpSp>
        <p:nvGrpSpPr>
          <p:cNvPr id="223257" name="Group 3"/>
          <p:cNvGrpSpPr>
            <a:grpSpLocks/>
          </p:cNvGrpSpPr>
          <p:nvPr/>
        </p:nvGrpSpPr>
        <p:grpSpPr bwMode="auto">
          <a:xfrm>
            <a:off x="2070100" y="3656013"/>
            <a:ext cx="2733675" cy="1006475"/>
            <a:chOff x="1669283" y="3655511"/>
            <a:chExt cx="2732919" cy="1006893"/>
          </a:xfrm>
        </p:grpSpPr>
        <p:grpSp>
          <p:nvGrpSpPr>
            <p:cNvPr id="223258" name="Group 1"/>
            <p:cNvGrpSpPr>
              <a:grpSpLocks/>
            </p:cNvGrpSpPr>
            <p:nvPr/>
          </p:nvGrpSpPr>
          <p:grpSpPr bwMode="auto">
            <a:xfrm>
              <a:off x="1669283" y="3675063"/>
              <a:ext cx="2732919" cy="987341"/>
              <a:chOff x="1169988" y="3676650"/>
              <a:chExt cx="1379231" cy="987341"/>
            </a:xfrm>
          </p:grpSpPr>
          <p:sp>
            <p:nvSpPr>
              <p:cNvPr id="223260" name="TextBox 68"/>
              <p:cNvSpPr txBox="1">
                <a:spLocks noChangeArrowheads="1"/>
              </p:cNvSpPr>
              <p:nvPr/>
            </p:nvSpPr>
            <p:spPr bwMode="auto">
              <a:xfrm>
                <a:off x="1532160" y="4325437"/>
                <a:ext cx="101705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subarray 3</a:t>
                </a:r>
              </a:p>
            </p:txBody>
          </p:sp>
          <p:grpSp>
            <p:nvGrpSpPr>
              <p:cNvPr id="223261" name="Group 15"/>
              <p:cNvGrpSpPr>
                <a:grpSpLocks/>
              </p:cNvGrpSpPr>
              <p:nvPr/>
            </p:nvGrpSpPr>
            <p:grpSpPr bwMode="auto">
              <a:xfrm>
                <a:off x="1169988" y="3676650"/>
                <a:ext cx="1357312" cy="449697"/>
                <a:chOff x="1169361" y="3646655"/>
                <a:chExt cx="6786698" cy="543214"/>
              </a:xfrm>
            </p:grpSpPr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1169361" y="3674834"/>
                  <a:ext cx="0" cy="514138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169361" y="4188972"/>
                  <a:ext cx="678816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 flipH="1">
                  <a:off x="7957527" y="3646058"/>
                  <a:ext cx="0" cy="542914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0" name="Straight Arrow Connector 49"/>
            <p:cNvCxnSpPr/>
            <p:nvPr/>
          </p:nvCxnSpPr>
          <p:spPr bwMode="auto">
            <a:xfrm>
              <a:off x="2984957" y="3655511"/>
              <a:ext cx="0" cy="62732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24258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24303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24304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24305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24306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24307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24308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24259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24292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24293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24294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24295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24296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24297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24265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24266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24267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24268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24269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24271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24281" name="Group 14"/>
          <p:cNvGrpSpPr>
            <a:grpSpLocks/>
          </p:cNvGrpSpPr>
          <p:nvPr/>
        </p:nvGrpSpPr>
        <p:grpSpPr bwMode="auto">
          <a:xfrm>
            <a:off x="1169988" y="3675063"/>
            <a:ext cx="4094162" cy="996950"/>
            <a:chOff x="1169796" y="3675063"/>
            <a:chExt cx="4093903" cy="996363"/>
          </a:xfrm>
        </p:grpSpPr>
        <p:grpSp>
          <p:nvGrpSpPr>
            <p:cNvPr id="224282" name="Group 3"/>
            <p:cNvGrpSpPr>
              <a:grpSpLocks/>
            </p:cNvGrpSpPr>
            <p:nvPr/>
          </p:nvGrpSpPr>
          <p:grpSpPr bwMode="auto">
            <a:xfrm>
              <a:off x="1169796" y="3675063"/>
              <a:ext cx="4093903" cy="996363"/>
              <a:chOff x="1669283" y="3666041"/>
              <a:chExt cx="2689487" cy="996363"/>
            </a:xfrm>
          </p:grpSpPr>
          <p:grpSp>
            <p:nvGrpSpPr>
              <p:cNvPr id="224285" name="Group 1"/>
              <p:cNvGrpSpPr>
                <a:grpSpLocks/>
              </p:cNvGrpSpPr>
              <p:nvPr/>
            </p:nvGrpSpPr>
            <p:grpSpPr bwMode="auto">
              <a:xfrm>
                <a:off x="1669283" y="3675063"/>
                <a:ext cx="2689487" cy="987341"/>
                <a:chOff x="1169988" y="3676650"/>
                <a:chExt cx="1357312" cy="987341"/>
              </a:xfrm>
            </p:grpSpPr>
            <p:sp>
              <p:nvSpPr>
                <p:cNvPr id="224287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1631892" y="4325437"/>
                  <a:ext cx="767133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</a:rPr>
                    <a:t>subarray 1</a:t>
                  </a:r>
                </a:p>
              </p:txBody>
            </p:sp>
            <p:grpSp>
              <p:nvGrpSpPr>
                <p:cNvPr id="224288" name="Group 15"/>
                <p:cNvGrpSpPr>
                  <a:grpSpLocks/>
                </p:cNvGrpSpPr>
                <p:nvPr/>
              </p:nvGrpSpPr>
              <p:grpSpPr bwMode="auto">
                <a:xfrm>
                  <a:off x="1169988" y="3676650"/>
                  <a:ext cx="1357312" cy="449697"/>
                  <a:chOff x="1169361" y="3646655"/>
                  <a:chExt cx="6786698" cy="543214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>
                    <a:off x="1169361" y="3676003"/>
                    <a:ext cx="0" cy="513622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169361" y="4189625"/>
                    <a:ext cx="678669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/>
                  <p:nvPr/>
                </p:nvCxnSpPr>
                <p:spPr>
                  <a:xfrm flipH="1">
                    <a:off x="7956059" y="3647256"/>
                    <a:ext cx="0" cy="542369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0" name="Straight Arrow Connector 49"/>
              <p:cNvCxnSpPr>
                <a:stCxn id="8" idx="2"/>
              </p:cNvCxnSpPr>
              <p:nvPr/>
            </p:nvCxnSpPr>
            <p:spPr bwMode="auto">
              <a:xfrm flipH="1">
                <a:off x="2560912" y="3666041"/>
                <a:ext cx="0" cy="458517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3892186" y="3684582"/>
              <a:ext cx="0" cy="448997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3157220" y="4133580"/>
              <a:ext cx="0" cy="199907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25282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25327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25328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25329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25330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25331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25332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25283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25316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25317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25318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25319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25320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25321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25289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25290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25291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25292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25293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25295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2</a:t>
            </a:r>
          </a:p>
        </p:txBody>
      </p:sp>
      <p:grpSp>
        <p:nvGrpSpPr>
          <p:cNvPr id="225305" name="Group 14"/>
          <p:cNvGrpSpPr>
            <a:grpSpLocks/>
          </p:cNvGrpSpPr>
          <p:nvPr/>
        </p:nvGrpSpPr>
        <p:grpSpPr bwMode="auto">
          <a:xfrm>
            <a:off x="1595438" y="3668713"/>
            <a:ext cx="4092575" cy="996950"/>
            <a:chOff x="1169796" y="3675063"/>
            <a:chExt cx="4093903" cy="996363"/>
          </a:xfrm>
        </p:grpSpPr>
        <p:grpSp>
          <p:nvGrpSpPr>
            <p:cNvPr id="225306" name="Group 3"/>
            <p:cNvGrpSpPr>
              <a:grpSpLocks/>
            </p:cNvGrpSpPr>
            <p:nvPr/>
          </p:nvGrpSpPr>
          <p:grpSpPr bwMode="auto">
            <a:xfrm>
              <a:off x="1169796" y="3675063"/>
              <a:ext cx="4093903" cy="996363"/>
              <a:chOff x="1669283" y="3666041"/>
              <a:chExt cx="2689487" cy="996363"/>
            </a:xfrm>
          </p:grpSpPr>
          <p:grpSp>
            <p:nvGrpSpPr>
              <p:cNvPr id="225309" name="Group 1"/>
              <p:cNvGrpSpPr>
                <a:grpSpLocks/>
              </p:cNvGrpSpPr>
              <p:nvPr/>
            </p:nvGrpSpPr>
            <p:grpSpPr bwMode="auto">
              <a:xfrm>
                <a:off x="1669283" y="3675063"/>
                <a:ext cx="2689487" cy="987341"/>
                <a:chOff x="1169988" y="3676650"/>
                <a:chExt cx="1357312" cy="987341"/>
              </a:xfrm>
            </p:grpSpPr>
            <p:sp>
              <p:nvSpPr>
                <p:cNvPr id="225311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1631892" y="4325437"/>
                  <a:ext cx="767133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</a:rPr>
                    <a:t>subarray 2</a:t>
                  </a:r>
                </a:p>
              </p:txBody>
            </p:sp>
            <p:grpSp>
              <p:nvGrpSpPr>
                <p:cNvPr id="225312" name="Group 15"/>
                <p:cNvGrpSpPr>
                  <a:grpSpLocks/>
                </p:cNvGrpSpPr>
                <p:nvPr/>
              </p:nvGrpSpPr>
              <p:grpSpPr bwMode="auto">
                <a:xfrm>
                  <a:off x="1169988" y="3676650"/>
                  <a:ext cx="1357312" cy="449697"/>
                  <a:chOff x="1169361" y="3646655"/>
                  <a:chExt cx="6786698" cy="543214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>
                    <a:off x="1169361" y="3676003"/>
                    <a:ext cx="0" cy="513622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169361" y="4189625"/>
                    <a:ext cx="678669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/>
                  <p:nvPr/>
                </p:nvCxnSpPr>
                <p:spPr>
                  <a:xfrm flipH="1">
                    <a:off x="7956059" y="3647256"/>
                    <a:ext cx="0" cy="542369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0" name="Straight Arrow Connector 49"/>
              <p:cNvCxnSpPr>
                <a:stCxn id="8" idx="2"/>
              </p:cNvCxnSpPr>
              <p:nvPr/>
            </p:nvCxnSpPr>
            <p:spPr bwMode="auto">
              <a:xfrm flipH="1">
                <a:off x="2561258" y="3666041"/>
                <a:ext cx="0" cy="458517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3891654" y="3684582"/>
              <a:ext cx="0" cy="448997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3156402" y="4133580"/>
              <a:ext cx="0" cy="199907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26306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26351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26352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26353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26354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26355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26356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26307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26340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26341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26342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26343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26344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26345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26313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26314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26315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26316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26317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26319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3</a:t>
            </a:r>
          </a:p>
        </p:txBody>
      </p:sp>
      <p:grpSp>
        <p:nvGrpSpPr>
          <p:cNvPr id="226329" name="Group 14"/>
          <p:cNvGrpSpPr>
            <a:grpSpLocks/>
          </p:cNvGrpSpPr>
          <p:nvPr/>
        </p:nvGrpSpPr>
        <p:grpSpPr bwMode="auto">
          <a:xfrm>
            <a:off x="2057400" y="3668713"/>
            <a:ext cx="4092575" cy="996950"/>
            <a:chOff x="1169796" y="3675063"/>
            <a:chExt cx="4093903" cy="996363"/>
          </a:xfrm>
        </p:grpSpPr>
        <p:grpSp>
          <p:nvGrpSpPr>
            <p:cNvPr id="226330" name="Group 3"/>
            <p:cNvGrpSpPr>
              <a:grpSpLocks/>
            </p:cNvGrpSpPr>
            <p:nvPr/>
          </p:nvGrpSpPr>
          <p:grpSpPr bwMode="auto">
            <a:xfrm>
              <a:off x="1169796" y="3675063"/>
              <a:ext cx="4093903" cy="996363"/>
              <a:chOff x="1669283" y="3666041"/>
              <a:chExt cx="2689487" cy="996363"/>
            </a:xfrm>
          </p:grpSpPr>
          <p:grpSp>
            <p:nvGrpSpPr>
              <p:cNvPr id="226333" name="Group 1"/>
              <p:cNvGrpSpPr>
                <a:grpSpLocks/>
              </p:cNvGrpSpPr>
              <p:nvPr/>
            </p:nvGrpSpPr>
            <p:grpSpPr bwMode="auto">
              <a:xfrm>
                <a:off x="1669283" y="3675063"/>
                <a:ext cx="2689487" cy="987341"/>
                <a:chOff x="1169988" y="3676650"/>
                <a:chExt cx="1357312" cy="987341"/>
              </a:xfrm>
            </p:grpSpPr>
            <p:sp>
              <p:nvSpPr>
                <p:cNvPr id="226335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1631892" y="4325437"/>
                  <a:ext cx="767133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</a:rPr>
                    <a:t>subarray 3</a:t>
                  </a:r>
                </a:p>
              </p:txBody>
            </p:sp>
            <p:grpSp>
              <p:nvGrpSpPr>
                <p:cNvPr id="226336" name="Group 15"/>
                <p:cNvGrpSpPr>
                  <a:grpSpLocks/>
                </p:cNvGrpSpPr>
                <p:nvPr/>
              </p:nvGrpSpPr>
              <p:grpSpPr bwMode="auto">
                <a:xfrm>
                  <a:off x="1169988" y="3676650"/>
                  <a:ext cx="1357312" cy="449697"/>
                  <a:chOff x="1169361" y="3646655"/>
                  <a:chExt cx="6786698" cy="543214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>
                    <a:off x="1169361" y="3676003"/>
                    <a:ext cx="0" cy="513622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169361" y="4189625"/>
                    <a:ext cx="678669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/>
                  <p:nvPr/>
                </p:nvCxnSpPr>
                <p:spPr>
                  <a:xfrm flipH="1">
                    <a:off x="7956059" y="3647256"/>
                    <a:ext cx="0" cy="542369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0" name="Straight Arrow Connector 49"/>
              <p:cNvCxnSpPr>
                <a:stCxn id="8" idx="2"/>
              </p:cNvCxnSpPr>
              <p:nvPr/>
            </p:nvCxnSpPr>
            <p:spPr bwMode="auto">
              <a:xfrm flipH="1">
                <a:off x="2561258" y="3666041"/>
                <a:ext cx="0" cy="458517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3891654" y="3684582"/>
              <a:ext cx="0" cy="448997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3156403" y="4133580"/>
              <a:ext cx="0" cy="199907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27330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27375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27376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27377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27378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27379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27380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27331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27364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27365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27366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27367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27368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27369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27337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27338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27339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27340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27341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27343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3</a:t>
            </a:r>
          </a:p>
        </p:txBody>
      </p:sp>
      <p:grpSp>
        <p:nvGrpSpPr>
          <p:cNvPr id="227353" name="Group 14"/>
          <p:cNvGrpSpPr>
            <a:grpSpLocks/>
          </p:cNvGrpSpPr>
          <p:nvPr/>
        </p:nvGrpSpPr>
        <p:grpSpPr bwMode="auto">
          <a:xfrm>
            <a:off x="2057400" y="3668713"/>
            <a:ext cx="4092575" cy="996950"/>
            <a:chOff x="1169796" y="3675063"/>
            <a:chExt cx="4093903" cy="996363"/>
          </a:xfrm>
        </p:grpSpPr>
        <p:grpSp>
          <p:nvGrpSpPr>
            <p:cNvPr id="227354" name="Group 3"/>
            <p:cNvGrpSpPr>
              <a:grpSpLocks/>
            </p:cNvGrpSpPr>
            <p:nvPr/>
          </p:nvGrpSpPr>
          <p:grpSpPr bwMode="auto">
            <a:xfrm>
              <a:off x="1169796" y="3675063"/>
              <a:ext cx="4093903" cy="996363"/>
              <a:chOff x="1669283" y="3666041"/>
              <a:chExt cx="2689487" cy="996363"/>
            </a:xfrm>
          </p:grpSpPr>
          <p:grpSp>
            <p:nvGrpSpPr>
              <p:cNvPr id="227357" name="Group 1"/>
              <p:cNvGrpSpPr>
                <a:grpSpLocks/>
              </p:cNvGrpSpPr>
              <p:nvPr/>
            </p:nvGrpSpPr>
            <p:grpSpPr bwMode="auto">
              <a:xfrm>
                <a:off x="1669283" y="3675063"/>
                <a:ext cx="2689487" cy="987341"/>
                <a:chOff x="1169988" y="3676650"/>
                <a:chExt cx="1357312" cy="987341"/>
              </a:xfrm>
            </p:grpSpPr>
            <p:sp>
              <p:nvSpPr>
                <p:cNvPr id="227359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1631892" y="4325437"/>
                  <a:ext cx="767133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</a:rPr>
                    <a:t>subarray 3</a:t>
                  </a:r>
                </a:p>
              </p:txBody>
            </p:sp>
            <p:grpSp>
              <p:nvGrpSpPr>
                <p:cNvPr id="227360" name="Group 15"/>
                <p:cNvGrpSpPr>
                  <a:grpSpLocks/>
                </p:cNvGrpSpPr>
                <p:nvPr/>
              </p:nvGrpSpPr>
              <p:grpSpPr bwMode="auto">
                <a:xfrm>
                  <a:off x="1169988" y="3676650"/>
                  <a:ext cx="1357312" cy="449697"/>
                  <a:chOff x="1169361" y="3646655"/>
                  <a:chExt cx="6786698" cy="543214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>
                    <a:off x="1169361" y="3676003"/>
                    <a:ext cx="0" cy="513622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169361" y="4189625"/>
                    <a:ext cx="678669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/>
                  <p:nvPr/>
                </p:nvCxnSpPr>
                <p:spPr>
                  <a:xfrm flipH="1">
                    <a:off x="7956059" y="3647256"/>
                    <a:ext cx="0" cy="542369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0" name="Straight Arrow Connector 49"/>
              <p:cNvCxnSpPr>
                <a:stCxn id="8" idx="2"/>
              </p:cNvCxnSpPr>
              <p:nvPr/>
            </p:nvCxnSpPr>
            <p:spPr bwMode="auto">
              <a:xfrm flipH="1">
                <a:off x="2561258" y="3666041"/>
                <a:ext cx="0" cy="458517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3891654" y="3684582"/>
              <a:ext cx="0" cy="448997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3156403" y="4133580"/>
              <a:ext cx="0" cy="199907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28354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28400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28401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28402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28403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28404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28405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28355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28389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  <a:solidFill>
                <a:srgbClr val="C3C3C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28390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28391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28392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28393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28394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28361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28362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28363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28364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28365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28367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28377" name="Group 14"/>
          <p:cNvGrpSpPr>
            <a:grpSpLocks/>
          </p:cNvGrpSpPr>
          <p:nvPr/>
        </p:nvGrpSpPr>
        <p:grpSpPr bwMode="auto">
          <a:xfrm>
            <a:off x="1169988" y="3668713"/>
            <a:ext cx="5419725" cy="996950"/>
            <a:chOff x="1169796" y="3675061"/>
            <a:chExt cx="4093903" cy="996365"/>
          </a:xfrm>
        </p:grpSpPr>
        <p:grpSp>
          <p:nvGrpSpPr>
            <p:cNvPr id="228379" name="Group 3"/>
            <p:cNvGrpSpPr>
              <a:grpSpLocks/>
            </p:cNvGrpSpPr>
            <p:nvPr/>
          </p:nvGrpSpPr>
          <p:grpSpPr bwMode="auto">
            <a:xfrm>
              <a:off x="1169796" y="3675061"/>
              <a:ext cx="4093903" cy="996365"/>
              <a:chOff x="1669283" y="3666039"/>
              <a:chExt cx="2689487" cy="996365"/>
            </a:xfrm>
          </p:grpSpPr>
          <p:grpSp>
            <p:nvGrpSpPr>
              <p:cNvPr id="228382" name="Group 1"/>
              <p:cNvGrpSpPr>
                <a:grpSpLocks/>
              </p:cNvGrpSpPr>
              <p:nvPr/>
            </p:nvGrpSpPr>
            <p:grpSpPr bwMode="auto">
              <a:xfrm>
                <a:off x="1669283" y="3675063"/>
                <a:ext cx="2689487" cy="987341"/>
                <a:chOff x="1169988" y="3676650"/>
                <a:chExt cx="1357312" cy="987341"/>
              </a:xfrm>
            </p:grpSpPr>
            <p:sp>
              <p:nvSpPr>
                <p:cNvPr id="228384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1681764" y="4325437"/>
                  <a:ext cx="717261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</a:rPr>
                    <a:t>subarray 1</a:t>
                  </a:r>
                </a:p>
              </p:txBody>
            </p:sp>
            <p:grpSp>
              <p:nvGrpSpPr>
                <p:cNvPr id="228385" name="Group 15"/>
                <p:cNvGrpSpPr>
                  <a:grpSpLocks/>
                </p:cNvGrpSpPr>
                <p:nvPr/>
              </p:nvGrpSpPr>
              <p:grpSpPr bwMode="auto">
                <a:xfrm>
                  <a:off x="1169988" y="3676650"/>
                  <a:ext cx="1357312" cy="449697"/>
                  <a:chOff x="1169361" y="3646655"/>
                  <a:chExt cx="6786699" cy="543214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>
                    <a:off x="1169361" y="3676001"/>
                    <a:ext cx="0" cy="513623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169361" y="4189624"/>
                    <a:ext cx="6786699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/>
                  <p:nvPr/>
                </p:nvCxnSpPr>
                <p:spPr>
                  <a:xfrm flipH="1">
                    <a:off x="7956060" y="3647254"/>
                    <a:ext cx="0" cy="542370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3011663" y="3666039"/>
                <a:ext cx="0" cy="458518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4244420" y="3675061"/>
              <a:ext cx="0" cy="448998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3211951" y="4133579"/>
              <a:ext cx="0" cy="199908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 bwMode="auto">
          <a:xfrm flipH="1">
            <a:off x="2527300" y="3641725"/>
            <a:ext cx="0" cy="458788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14"/>
          <p:cNvSpPr/>
          <p:nvPr/>
        </p:nvSpPr>
        <p:spPr>
          <a:xfrm rot="10800000">
            <a:off x="2546350" y="3975100"/>
            <a:ext cx="214313" cy="3810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Selection Sort (cont.)</a:t>
            </a:r>
          </a:p>
        </p:txBody>
      </p:sp>
      <p:grpSp>
        <p:nvGrpSpPr>
          <p:cNvPr id="35843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5858" name="Group 12"/>
          <p:cNvGrpSpPr>
            <a:grpSpLocks/>
          </p:cNvGrpSpPr>
          <p:nvPr/>
        </p:nvGrpSpPr>
        <p:grpSpPr bwMode="auto">
          <a:xfrm>
            <a:off x="21653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869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sp>
        <p:nvSpPr>
          <p:cNvPr id="35859" name="TextBox 15"/>
          <p:cNvSpPr txBox="1">
            <a:spLocks noChangeArrowheads="1"/>
          </p:cNvSpPr>
          <p:nvPr/>
        </p:nvSpPr>
        <p:spPr bwMode="auto">
          <a:xfrm>
            <a:off x="2165350" y="4540250"/>
            <a:ext cx="976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ourier New" pitchFamily="49" charset="0"/>
                <a:cs typeface="Courier New" pitchFamily="49" charset="0"/>
              </a:rPr>
              <a:t>pos_min</a:t>
            </a:r>
          </a:p>
        </p:txBody>
      </p:sp>
      <p:grpSp>
        <p:nvGrpSpPr>
          <p:cNvPr id="35860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5863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5864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5865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5866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5867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521869" y="205343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1524000"/>
            <a:ext cx="5105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to the subscript of a smallest 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29378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29424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29425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29426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29427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29428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29429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29379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29413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29414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29415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29416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29417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29418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29385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29386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29387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29388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29389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29391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2</a:t>
            </a:r>
          </a:p>
        </p:txBody>
      </p:sp>
      <p:grpSp>
        <p:nvGrpSpPr>
          <p:cNvPr id="229401" name="Group 14"/>
          <p:cNvGrpSpPr>
            <a:grpSpLocks/>
          </p:cNvGrpSpPr>
          <p:nvPr/>
        </p:nvGrpSpPr>
        <p:grpSpPr bwMode="auto">
          <a:xfrm>
            <a:off x="1644650" y="3668713"/>
            <a:ext cx="5418138" cy="996950"/>
            <a:chOff x="1169796" y="3675061"/>
            <a:chExt cx="4093903" cy="996365"/>
          </a:xfrm>
        </p:grpSpPr>
        <p:grpSp>
          <p:nvGrpSpPr>
            <p:cNvPr id="229403" name="Group 3"/>
            <p:cNvGrpSpPr>
              <a:grpSpLocks/>
            </p:cNvGrpSpPr>
            <p:nvPr/>
          </p:nvGrpSpPr>
          <p:grpSpPr bwMode="auto">
            <a:xfrm>
              <a:off x="1169796" y="3675061"/>
              <a:ext cx="4093903" cy="996365"/>
              <a:chOff x="1669283" y="3666039"/>
              <a:chExt cx="2689487" cy="996365"/>
            </a:xfrm>
          </p:grpSpPr>
          <p:grpSp>
            <p:nvGrpSpPr>
              <p:cNvPr id="229406" name="Group 1"/>
              <p:cNvGrpSpPr>
                <a:grpSpLocks/>
              </p:cNvGrpSpPr>
              <p:nvPr/>
            </p:nvGrpSpPr>
            <p:grpSpPr bwMode="auto">
              <a:xfrm>
                <a:off x="1669283" y="3675063"/>
                <a:ext cx="2689487" cy="987341"/>
                <a:chOff x="1169988" y="3676650"/>
                <a:chExt cx="1357312" cy="987341"/>
              </a:xfrm>
            </p:grpSpPr>
            <p:sp>
              <p:nvSpPr>
                <p:cNvPr id="229408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1681764" y="4325437"/>
                  <a:ext cx="717261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</a:rPr>
                    <a:t>subarray 2</a:t>
                  </a:r>
                </a:p>
              </p:txBody>
            </p:sp>
            <p:grpSp>
              <p:nvGrpSpPr>
                <p:cNvPr id="229409" name="Group 15"/>
                <p:cNvGrpSpPr>
                  <a:grpSpLocks/>
                </p:cNvGrpSpPr>
                <p:nvPr/>
              </p:nvGrpSpPr>
              <p:grpSpPr bwMode="auto">
                <a:xfrm>
                  <a:off x="1169988" y="3676650"/>
                  <a:ext cx="1357312" cy="449697"/>
                  <a:chOff x="1169361" y="3646655"/>
                  <a:chExt cx="6786699" cy="543214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>
                    <a:off x="1169361" y="3676001"/>
                    <a:ext cx="0" cy="513623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169361" y="4189624"/>
                    <a:ext cx="6786699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/>
                  <p:nvPr/>
                </p:nvCxnSpPr>
                <p:spPr>
                  <a:xfrm flipH="1">
                    <a:off x="7956060" y="3647254"/>
                    <a:ext cx="0" cy="542370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3011269" y="3666039"/>
                <a:ext cx="0" cy="458518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4244122" y="3675061"/>
              <a:ext cx="0" cy="448998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3212549" y="4133579"/>
              <a:ext cx="0" cy="199908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 bwMode="auto">
          <a:xfrm flipH="1">
            <a:off x="2984500" y="3662363"/>
            <a:ext cx="0" cy="458787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30402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30448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30449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30450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30451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30452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30453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30403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30437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30438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30439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30440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30441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30442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  <a:solidFill>
            <a:srgbClr val="C3C3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30409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30410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30411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30412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30413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30415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2</a:t>
            </a:r>
          </a:p>
        </p:txBody>
      </p:sp>
      <p:grpSp>
        <p:nvGrpSpPr>
          <p:cNvPr id="230425" name="Group 14"/>
          <p:cNvGrpSpPr>
            <a:grpSpLocks/>
          </p:cNvGrpSpPr>
          <p:nvPr/>
        </p:nvGrpSpPr>
        <p:grpSpPr bwMode="auto">
          <a:xfrm>
            <a:off x="1644650" y="3668713"/>
            <a:ext cx="5418138" cy="996950"/>
            <a:chOff x="1169796" y="3675061"/>
            <a:chExt cx="4093903" cy="996365"/>
          </a:xfrm>
        </p:grpSpPr>
        <p:grpSp>
          <p:nvGrpSpPr>
            <p:cNvPr id="230427" name="Group 3"/>
            <p:cNvGrpSpPr>
              <a:grpSpLocks/>
            </p:cNvGrpSpPr>
            <p:nvPr/>
          </p:nvGrpSpPr>
          <p:grpSpPr bwMode="auto">
            <a:xfrm>
              <a:off x="1169796" y="3675061"/>
              <a:ext cx="4093903" cy="996365"/>
              <a:chOff x="1669283" y="3666039"/>
              <a:chExt cx="2689487" cy="996365"/>
            </a:xfrm>
          </p:grpSpPr>
          <p:grpSp>
            <p:nvGrpSpPr>
              <p:cNvPr id="230430" name="Group 1"/>
              <p:cNvGrpSpPr>
                <a:grpSpLocks/>
              </p:cNvGrpSpPr>
              <p:nvPr/>
            </p:nvGrpSpPr>
            <p:grpSpPr bwMode="auto">
              <a:xfrm>
                <a:off x="1669283" y="3675063"/>
                <a:ext cx="2689487" cy="987341"/>
                <a:chOff x="1169988" y="3676650"/>
                <a:chExt cx="1357312" cy="987341"/>
              </a:xfrm>
            </p:grpSpPr>
            <p:sp>
              <p:nvSpPr>
                <p:cNvPr id="230432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1681764" y="4325437"/>
                  <a:ext cx="717261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</a:rPr>
                    <a:t>subarray 2</a:t>
                  </a:r>
                </a:p>
              </p:txBody>
            </p:sp>
            <p:grpSp>
              <p:nvGrpSpPr>
                <p:cNvPr id="230433" name="Group 15"/>
                <p:cNvGrpSpPr>
                  <a:grpSpLocks/>
                </p:cNvGrpSpPr>
                <p:nvPr/>
              </p:nvGrpSpPr>
              <p:grpSpPr bwMode="auto">
                <a:xfrm>
                  <a:off x="1169988" y="3676650"/>
                  <a:ext cx="1357312" cy="449697"/>
                  <a:chOff x="1169361" y="3646655"/>
                  <a:chExt cx="6786699" cy="543214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>
                    <a:off x="1169361" y="3676001"/>
                    <a:ext cx="0" cy="513623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169361" y="4189624"/>
                    <a:ext cx="6786699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/>
                  <p:nvPr/>
                </p:nvCxnSpPr>
                <p:spPr>
                  <a:xfrm flipH="1">
                    <a:off x="7956060" y="3647254"/>
                    <a:ext cx="0" cy="542370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3011269" y="3666039"/>
                <a:ext cx="0" cy="458518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4244122" y="3675061"/>
              <a:ext cx="0" cy="448998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3212549" y="4133579"/>
              <a:ext cx="0" cy="199908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 bwMode="auto">
          <a:xfrm flipH="1">
            <a:off x="2984500" y="3662363"/>
            <a:ext cx="0" cy="458787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31426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31473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31474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31475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31476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31477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31478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31427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31462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31463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31464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31465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31466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31467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231433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31434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31435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31436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31437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31439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3</a:t>
            </a:r>
          </a:p>
        </p:txBody>
      </p:sp>
      <p:grpSp>
        <p:nvGrpSpPr>
          <p:cNvPr id="231449" name="Group 9"/>
          <p:cNvGrpSpPr>
            <a:grpSpLocks/>
          </p:cNvGrpSpPr>
          <p:nvPr/>
        </p:nvGrpSpPr>
        <p:grpSpPr bwMode="auto">
          <a:xfrm>
            <a:off x="2085975" y="3662363"/>
            <a:ext cx="5419725" cy="1003300"/>
            <a:chOff x="1644024" y="3662529"/>
            <a:chExt cx="5419166" cy="1002614"/>
          </a:xfrm>
        </p:grpSpPr>
        <p:grpSp>
          <p:nvGrpSpPr>
            <p:cNvPr id="231450" name="Group 14"/>
            <p:cNvGrpSpPr>
              <a:grpSpLocks/>
            </p:cNvGrpSpPr>
            <p:nvPr/>
          </p:nvGrpSpPr>
          <p:grpSpPr bwMode="auto">
            <a:xfrm>
              <a:off x="1644024" y="3668778"/>
              <a:ext cx="5419166" cy="996365"/>
              <a:chOff x="1169796" y="3675061"/>
              <a:chExt cx="4093903" cy="996365"/>
            </a:xfrm>
          </p:grpSpPr>
          <p:grpSp>
            <p:nvGrpSpPr>
              <p:cNvPr id="231452" name="Group 3"/>
              <p:cNvGrpSpPr>
                <a:grpSpLocks/>
              </p:cNvGrpSpPr>
              <p:nvPr/>
            </p:nvGrpSpPr>
            <p:grpSpPr bwMode="auto">
              <a:xfrm>
                <a:off x="1169796" y="3675061"/>
                <a:ext cx="4093903" cy="996365"/>
                <a:chOff x="1669283" y="3666039"/>
                <a:chExt cx="2689487" cy="996365"/>
              </a:xfrm>
            </p:grpSpPr>
            <p:grpSp>
              <p:nvGrpSpPr>
                <p:cNvPr id="231455" name="Group 1"/>
                <p:cNvGrpSpPr>
                  <a:grpSpLocks/>
                </p:cNvGrpSpPr>
                <p:nvPr/>
              </p:nvGrpSpPr>
              <p:grpSpPr bwMode="auto">
                <a:xfrm>
                  <a:off x="1669283" y="3675063"/>
                  <a:ext cx="2689487" cy="987341"/>
                  <a:chOff x="1169988" y="3676650"/>
                  <a:chExt cx="1357312" cy="987341"/>
                </a:xfrm>
              </p:grpSpPr>
              <p:sp>
                <p:nvSpPr>
                  <p:cNvPr id="231457" name="Text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1764" y="4325437"/>
                    <a:ext cx="717261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subarray 3</a:t>
                    </a:r>
                  </a:p>
                </p:txBody>
              </p:sp>
              <p:grpSp>
                <p:nvGrpSpPr>
                  <p:cNvPr id="23145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69988" y="3676650"/>
                    <a:ext cx="1357312" cy="449697"/>
                    <a:chOff x="1169361" y="3646655"/>
                    <a:chExt cx="6786699" cy="543214"/>
                  </a:xfrm>
                </p:grpSpPr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>
                      <a:off x="1169361" y="3676114"/>
                      <a:ext cx="0" cy="513573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1169361" y="4189687"/>
                      <a:ext cx="6786699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Arrow Connector 72"/>
                    <p:cNvCxnSpPr/>
                    <p:nvPr/>
                  </p:nvCxnSpPr>
                  <p:spPr>
                    <a:xfrm flipH="1">
                      <a:off x="7956060" y="3647370"/>
                      <a:ext cx="0" cy="542317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0" name="Straight Arrow Connector 49"/>
                <p:cNvCxnSpPr/>
                <p:nvPr/>
              </p:nvCxnSpPr>
              <p:spPr bwMode="auto">
                <a:xfrm flipH="1">
                  <a:off x="3011663" y="3666136"/>
                  <a:ext cx="0" cy="458473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4244420" y="3675158"/>
                <a:ext cx="0" cy="448955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3211951" y="4133631"/>
                <a:ext cx="0" cy="199888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/>
            <p:cNvCxnSpPr/>
            <p:nvPr/>
          </p:nvCxnSpPr>
          <p:spPr bwMode="auto">
            <a:xfrm flipH="1">
              <a:off x="2983736" y="3662529"/>
              <a:ext cx="0" cy="458473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32450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32497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32498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32499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32500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32501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32502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32451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32486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32487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32488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32489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32490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32491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232457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32458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32459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32460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32461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32463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3</a:t>
            </a:r>
          </a:p>
        </p:txBody>
      </p:sp>
      <p:grpSp>
        <p:nvGrpSpPr>
          <p:cNvPr id="232473" name="Group 9"/>
          <p:cNvGrpSpPr>
            <a:grpSpLocks/>
          </p:cNvGrpSpPr>
          <p:nvPr/>
        </p:nvGrpSpPr>
        <p:grpSpPr bwMode="auto">
          <a:xfrm>
            <a:off x="2085975" y="3662363"/>
            <a:ext cx="5419725" cy="1003300"/>
            <a:chOff x="1644024" y="3662529"/>
            <a:chExt cx="5419166" cy="1002614"/>
          </a:xfrm>
        </p:grpSpPr>
        <p:grpSp>
          <p:nvGrpSpPr>
            <p:cNvPr id="232474" name="Group 14"/>
            <p:cNvGrpSpPr>
              <a:grpSpLocks/>
            </p:cNvGrpSpPr>
            <p:nvPr/>
          </p:nvGrpSpPr>
          <p:grpSpPr bwMode="auto">
            <a:xfrm>
              <a:off x="1644024" y="3668778"/>
              <a:ext cx="5419166" cy="996365"/>
              <a:chOff x="1169796" y="3675061"/>
              <a:chExt cx="4093903" cy="996365"/>
            </a:xfrm>
          </p:grpSpPr>
          <p:grpSp>
            <p:nvGrpSpPr>
              <p:cNvPr id="232476" name="Group 3"/>
              <p:cNvGrpSpPr>
                <a:grpSpLocks/>
              </p:cNvGrpSpPr>
              <p:nvPr/>
            </p:nvGrpSpPr>
            <p:grpSpPr bwMode="auto">
              <a:xfrm>
                <a:off x="1169796" y="3675061"/>
                <a:ext cx="4093903" cy="996365"/>
                <a:chOff x="1669283" y="3666039"/>
                <a:chExt cx="2689487" cy="996365"/>
              </a:xfrm>
            </p:grpSpPr>
            <p:grpSp>
              <p:nvGrpSpPr>
                <p:cNvPr id="232479" name="Group 1"/>
                <p:cNvGrpSpPr>
                  <a:grpSpLocks/>
                </p:cNvGrpSpPr>
                <p:nvPr/>
              </p:nvGrpSpPr>
              <p:grpSpPr bwMode="auto">
                <a:xfrm>
                  <a:off x="1669283" y="3675063"/>
                  <a:ext cx="2689487" cy="987341"/>
                  <a:chOff x="1169988" y="3676650"/>
                  <a:chExt cx="1357312" cy="987341"/>
                </a:xfrm>
              </p:grpSpPr>
              <p:sp>
                <p:nvSpPr>
                  <p:cNvPr id="232481" name="Text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1764" y="4325437"/>
                    <a:ext cx="717261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subarray 3</a:t>
                    </a:r>
                  </a:p>
                </p:txBody>
              </p:sp>
              <p:grpSp>
                <p:nvGrpSpPr>
                  <p:cNvPr id="232482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69988" y="3676650"/>
                    <a:ext cx="1357312" cy="449697"/>
                    <a:chOff x="1169361" y="3646655"/>
                    <a:chExt cx="6786699" cy="543214"/>
                  </a:xfrm>
                </p:grpSpPr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>
                      <a:off x="1169361" y="3676114"/>
                      <a:ext cx="0" cy="513573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1169361" y="4189687"/>
                      <a:ext cx="6786699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Arrow Connector 72"/>
                    <p:cNvCxnSpPr/>
                    <p:nvPr/>
                  </p:nvCxnSpPr>
                  <p:spPr>
                    <a:xfrm flipH="1">
                      <a:off x="7956060" y="3647370"/>
                      <a:ext cx="0" cy="542317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0" name="Straight Arrow Connector 49"/>
                <p:cNvCxnSpPr/>
                <p:nvPr/>
              </p:nvCxnSpPr>
              <p:spPr bwMode="auto">
                <a:xfrm flipH="1">
                  <a:off x="3011663" y="3666136"/>
                  <a:ext cx="0" cy="458473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4244420" y="3675158"/>
                <a:ext cx="0" cy="448955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3211951" y="4133631"/>
                <a:ext cx="0" cy="199888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/>
            <p:cNvCxnSpPr/>
            <p:nvPr/>
          </p:nvCxnSpPr>
          <p:spPr bwMode="auto">
            <a:xfrm flipH="1">
              <a:off x="2983736" y="3662529"/>
              <a:ext cx="0" cy="458473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33474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33522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33523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33524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33525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33526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33527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33475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33511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sp>
          <p:nvSpPr>
            <p:cNvPr id="233512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33513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33514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33515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33516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233481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33482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33483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33484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33485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65</a:t>
            </a:r>
          </a:p>
        </p:txBody>
      </p:sp>
      <p:sp>
        <p:nvSpPr>
          <p:cNvPr id="233487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33497" name="Group 9"/>
          <p:cNvGrpSpPr>
            <a:grpSpLocks/>
          </p:cNvGrpSpPr>
          <p:nvPr/>
        </p:nvGrpSpPr>
        <p:grpSpPr bwMode="auto">
          <a:xfrm>
            <a:off x="1169988" y="3662363"/>
            <a:ext cx="6784975" cy="996950"/>
            <a:chOff x="1644024" y="3668778"/>
            <a:chExt cx="5419166" cy="996365"/>
          </a:xfrm>
        </p:grpSpPr>
        <p:grpSp>
          <p:nvGrpSpPr>
            <p:cNvPr id="233499" name="Group 14"/>
            <p:cNvGrpSpPr>
              <a:grpSpLocks/>
            </p:cNvGrpSpPr>
            <p:nvPr/>
          </p:nvGrpSpPr>
          <p:grpSpPr bwMode="auto">
            <a:xfrm>
              <a:off x="1644024" y="3668778"/>
              <a:ext cx="5419166" cy="996365"/>
              <a:chOff x="1169796" y="3675061"/>
              <a:chExt cx="4093903" cy="996365"/>
            </a:xfrm>
          </p:grpSpPr>
          <p:grpSp>
            <p:nvGrpSpPr>
              <p:cNvPr id="233501" name="Group 3"/>
              <p:cNvGrpSpPr>
                <a:grpSpLocks/>
              </p:cNvGrpSpPr>
              <p:nvPr/>
            </p:nvGrpSpPr>
            <p:grpSpPr bwMode="auto">
              <a:xfrm>
                <a:off x="1169796" y="3684085"/>
                <a:ext cx="4093903" cy="987341"/>
                <a:chOff x="1669283" y="3675063"/>
                <a:chExt cx="2689487" cy="987341"/>
              </a:xfrm>
            </p:grpSpPr>
            <p:grpSp>
              <p:nvGrpSpPr>
                <p:cNvPr id="233504" name="Group 1"/>
                <p:cNvGrpSpPr>
                  <a:grpSpLocks/>
                </p:cNvGrpSpPr>
                <p:nvPr/>
              </p:nvGrpSpPr>
              <p:grpSpPr bwMode="auto">
                <a:xfrm>
                  <a:off x="1669283" y="3675063"/>
                  <a:ext cx="2689487" cy="987341"/>
                  <a:chOff x="1169988" y="3676650"/>
                  <a:chExt cx="1357312" cy="987341"/>
                </a:xfrm>
              </p:grpSpPr>
              <p:sp>
                <p:nvSpPr>
                  <p:cNvPr id="233506" name="Text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47524" y="4325437"/>
                    <a:ext cx="651501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subarray 1</a:t>
                    </a:r>
                  </a:p>
                </p:txBody>
              </p:sp>
              <p:grpSp>
                <p:nvGrpSpPr>
                  <p:cNvPr id="23350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69988" y="3676650"/>
                    <a:ext cx="1357312" cy="449697"/>
                    <a:chOff x="1169361" y="3646655"/>
                    <a:chExt cx="6786699" cy="543214"/>
                  </a:xfrm>
                </p:grpSpPr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>
                      <a:off x="1169361" y="3676001"/>
                      <a:ext cx="0" cy="513623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1169361" y="4189624"/>
                      <a:ext cx="6786699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Arrow Connector 72"/>
                    <p:cNvCxnSpPr/>
                    <p:nvPr/>
                  </p:nvCxnSpPr>
                  <p:spPr>
                    <a:xfrm flipH="1">
                      <a:off x="7956060" y="3647254"/>
                      <a:ext cx="0" cy="542370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0" name="Straight Arrow Connector 49"/>
                <p:cNvCxnSpPr/>
                <p:nvPr/>
              </p:nvCxnSpPr>
              <p:spPr bwMode="auto">
                <a:xfrm flipH="1">
                  <a:off x="3280835" y="3678732"/>
                  <a:ext cx="0" cy="458518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4438979" y="3675061"/>
                <a:ext cx="0" cy="448998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3211958" y="4133579"/>
                <a:ext cx="0" cy="199908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/>
            <p:cNvCxnSpPr/>
            <p:nvPr/>
          </p:nvCxnSpPr>
          <p:spPr bwMode="auto">
            <a:xfrm flipH="1">
              <a:off x="2728110" y="3687817"/>
              <a:ext cx="0" cy="458518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/>
          <p:nvPr/>
        </p:nvCxnSpPr>
        <p:spPr bwMode="auto">
          <a:xfrm flipH="1">
            <a:off x="3875088" y="3665538"/>
            <a:ext cx="0" cy="458787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34498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34546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34547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34548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34549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34550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34551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34499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34535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65</a:t>
                </a:r>
              </a:p>
            </p:txBody>
          </p:sp>
        </p:grpSp>
        <p:sp>
          <p:nvSpPr>
            <p:cNvPr id="234536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34537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34538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34539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34540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234505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34506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34507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34508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34509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234511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34521" name="Group 9"/>
          <p:cNvGrpSpPr>
            <a:grpSpLocks/>
          </p:cNvGrpSpPr>
          <p:nvPr/>
        </p:nvGrpSpPr>
        <p:grpSpPr bwMode="auto">
          <a:xfrm>
            <a:off x="1169988" y="3662363"/>
            <a:ext cx="6784975" cy="996950"/>
            <a:chOff x="1644024" y="3668778"/>
            <a:chExt cx="5419166" cy="996365"/>
          </a:xfrm>
        </p:grpSpPr>
        <p:grpSp>
          <p:nvGrpSpPr>
            <p:cNvPr id="234523" name="Group 14"/>
            <p:cNvGrpSpPr>
              <a:grpSpLocks/>
            </p:cNvGrpSpPr>
            <p:nvPr/>
          </p:nvGrpSpPr>
          <p:grpSpPr bwMode="auto">
            <a:xfrm>
              <a:off x="1644024" y="3668778"/>
              <a:ext cx="5419166" cy="996365"/>
              <a:chOff x="1169796" y="3675061"/>
              <a:chExt cx="4093903" cy="996365"/>
            </a:xfrm>
          </p:grpSpPr>
          <p:grpSp>
            <p:nvGrpSpPr>
              <p:cNvPr id="234525" name="Group 3"/>
              <p:cNvGrpSpPr>
                <a:grpSpLocks/>
              </p:cNvGrpSpPr>
              <p:nvPr/>
            </p:nvGrpSpPr>
            <p:grpSpPr bwMode="auto">
              <a:xfrm>
                <a:off x="1169796" y="3684085"/>
                <a:ext cx="4093903" cy="987341"/>
                <a:chOff x="1669283" y="3675063"/>
                <a:chExt cx="2689487" cy="987341"/>
              </a:xfrm>
            </p:grpSpPr>
            <p:grpSp>
              <p:nvGrpSpPr>
                <p:cNvPr id="234528" name="Group 1"/>
                <p:cNvGrpSpPr>
                  <a:grpSpLocks/>
                </p:cNvGrpSpPr>
                <p:nvPr/>
              </p:nvGrpSpPr>
              <p:grpSpPr bwMode="auto">
                <a:xfrm>
                  <a:off x="1669283" y="3675063"/>
                  <a:ext cx="2689487" cy="987341"/>
                  <a:chOff x="1169988" y="3676650"/>
                  <a:chExt cx="1357312" cy="987341"/>
                </a:xfrm>
              </p:grpSpPr>
              <p:sp>
                <p:nvSpPr>
                  <p:cNvPr id="234530" name="Text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47524" y="4325437"/>
                    <a:ext cx="651501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subarray 1</a:t>
                    </a:r>
                  </a:p>
                </p:txBody>
              </p:sp>
              <p:grpSp>
                <p:nvGrpSpPr>
                  <p:cNvPr id="23453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69988" y="3676650"/>
                    <a:ext cx="1357312" cy="449697"/>
                    <a:chOff x="1169361" y="3646655"/>
                    <a:chExt cx="6786699" cy="543214"/>
                  </a:xfrm>
                </p:grpSpPr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>
                      <a:off x="1169361" y="3676001"/>
                      <a:ext cx="0" cy="513623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1169361" y="4189624"/>
                      <a:ext cx="6786699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Arrow Connector 72"/>
                    <p:cNvCxnSpPr/>
                    <p:nvPr/>
                  </p:nvCxnSpPr>
                  <p:spPr>
                    <a:xfrm flipH="1">
                      <a:off x="7956060" y="3647254"/>
                      <a:ext cx="0" cy="542370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0" name="Straight Arrow Connector 49"/>
                <p:cNvCxnSpPr/>
                <p:nvPr/>
              </p:nvCxnSpPr>
              <p:spPr bwMode="auto">
                <a:xfrm flipH="1">
                  <a:off x="3280835" y="3678732"/>
                  <a:ext cx="0" cy="458518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4438979" y="3675061"/>
                <a:ext cx="0" cy="448998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3211958" y="4133579"/>
                <a:ext cx="0" cy="199908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/>
            <p:cNvCxnSpPr/>
            <p:nvPr/>
          </p:nvCxnSpPr>
          <p:spPr bwMode="auto">
            <a:xfrm flipH="1">
              <a:off x="2728110" y="3687817"/>
              <a:ext cx="0" cy="458518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/>
          <p:nvPr/>
        </p:nvCxnSpPr>
        <p:spPr bwMode="auto">
          <a:xfrm flipH="1">
            <a:off x="3875088" y="3665538"/>
            <a:ext cx="0" cy="458787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35522" name="Group 36"/>
          <p:cNvGrpSpPr>
            <a:grpSpLocks/>
          </p:cNvGrpSpPr>
          <p:nvPr/>
        </p:nvGrpSpPr>
        <p:grpSpPr bwMode="auto">
          <a:xfrm>
            <a:off x="895350" y="2943225"/>
            <a:ext cx="2363788" cy="731838"/>
            <a:chOff x="1050433" y="2942776"/>
            <a:chExt cx="2363810" cy="732856"/>
          </a:xfrm>
        </p:grpSpPr>
        <p:grpSp>
          <p:nvGrpSpPr>
            <p:cNvPr id="235570" name="Group 3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15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67073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24277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1482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338686" y="3504564"/>
                <a:ext cx="457204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35</a:t>
                </a:r>
              </a:p>
            </p:txBody>
          </p:sp>
        </p:grpSp>
        <p:sp>
          <p:nvSpPr>
            <p:cNvPr id="235571" name="TextBox 10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[0]</a:t>
              </a:r>
            </a:p>
          </p:txBody>
        </p:sp>
        <p:sp>
          <p:nvSpPr>
            <p:cNvPr id="235572" name="TextBox 21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[1]</a:t>
              </a:r>
            </a:p>
          </p:txBody>
        </p:sp>
        <p:sp>
          <p:nvSpPr>
            <p:cNvPr id="235573" name="TextBox 22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[2]</a:t>
              </a:r>
            </a:p>
          </p:txBody>
        </p:sp>
        <p:sp>
          <p:nvSpPr>
            <p:cNvPr id="235574" name="TextBox 23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[3]</a:t>
              </a:r>
            </a:p>
          </p:txBody>
        </p:sp>
        <p:sp>
          <p:nvSpPr>
            <p:cNvPr id="235575" name="TextBox 24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[4]</a:t>
              </a:r>
            </a:p>
          </p:txBody>
        </p:sp>
      </p:grpSp>
      <p:grpSp>
        <p:nvGrpSpPr>
          <p:cNvPr id="235523" name="Group 37"/>
          <p:cNvGrpSpPr>
            <a:grpSpLocks/>
          </p:cNvGrpSpPr>
          <p:nvPr/>
        </p:nvGrpSpPr>
        <p:grpSpPr bwMode="auto">
          <a:xfrm>
            <a:off x="3157538" y="2943225"/>
            <a:ext cx="2362200" cy="731838"/>
            <a:chOff x="1050433" y="2942776"/>
            <a:chExt cx="2363810" cy="732856"/>
          </a:xfrm>
        </p:grpSpPr>
        <p:grpSp>
          <p:nvGrpSpPr>
            <p:cNvPr id="235559" name="Group 38"/>
            <p:cNvGrpSpPr>
              <a:grpSpLocks/>
            </p:cNvGrpSpPr>
            <p:nvPr/>
          </p:nvGrpSpPr>
          <p:grpSpPr bwMode="auto">
            <a:xfrm>
              <a:off x="1096314" y="3218432"/>
              <a:ext cx="2272048" cy="457200"/>
              <a:chOff x="1524000" y="3505200"/>
              <a:chExt cx="22720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187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7402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4914" y="3504564"/>
                <a:ext cx="455923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80836" y="3504564"/>
                <a:ext cx="457512" cy="457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38348" y="3504564"/>
                <a:ext cx="455924" cy="4578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  <p:sp>
          <p:nvSpPr>
            <p:cNvPr id="235560" name="TextBox 39"/>
            <p:cNvSpPr txBox="1">
              <a:spLocks noChangeArrowheads="1"/>
            </p:cNvSpPr>
            <p:nvPr/>
          </p:nvSpPr>
          <p:spPr bwMode="auto">
            <a:xfrm>
              <a:off x="1050433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[5]</a:t>
              </a:r>
            </a:p>
          </p:txBody>
        </p:sp>
        <p:sp>
          <p:nvSpPr>
            <p:cNvPr id="235561" name="TextBox 40"/>
            <p:cNvSpPr txBox="1">
              <a:spLocks noChangeArrowheads="1"/>
            </p:cNvSpPr>
            <p:nvPr/>
          </p:nvSpPr>
          <p:spPr bwMode="auto">
            <a:xfrm>
              <a:off x="14936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[6]</a:t>
              </a:r>
            </a:p>
          </p:txBody>
        </p:sp>
        <p:sp>
          <p:nvSpPr>
            <p:cNvPr id="235562" name="TextBox 41"/>
            <p:cNvSpPr txBox="1">
              <a:spLocks noChangeArrowheads="1"/>
            </p:cNvSpPr>
            <p:nvPr/>
          </p:nvSpPr>
          <p:spPr bwMode="auto">
            <a:xfrm>
              <a:off x="19508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[7]</a:t>
              </a:r>
            </a:p>
          </p:txBody>
        </p:sp>
        <p:sp>
          <p:nvSpPr>
            <p:cNvPr id="235563" name="TextBox 42"/>
            <p:cNvSpPr txBox="1">
              <a:spLocks noChangeArrowheads="1"/>
            </p:cNvSpPr>
            <p:nvPr/>
          </p:nvSpPr>
          <p:spPr bwMode="auto">
            <a:xfrm>
              <a:off x="24080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[8]</a:t>
              </a:r>
            </a:p>
          </p:txBody>
        </p:sp>
        <p:sp>
          <p:nvSpPr>
            <p:cNvPr id="235564" name="TextBox 43"/>
            <p:cNvSpPr txBox="1">
              <a:spLocks noChangeArrowheads="1"/>
            </p:cNvSpPr>
            <p:nvPr/>
          </p:nvSpPr>
          <p:spPr bwMode="auto">
            <a:xfrm>
              <a:off x="2865281" y="2942776"/>
              <a:ext cx="5489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[9]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54594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903913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361113" y="321786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18313" y="3217863"/>
            <a:ext cx="4556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85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273925" y="321786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235529" name="TextBox 51"/>
          <p:cNvSpPr txBox="1">
            <a:spLocks noChangeArrowheads="1"/>
          </p:cNvSpPr>
          <p:nvPr/>
        </p:nvSpPr>
        <p:spPr bwMode="auto">
          <a:xfrm>
            <a:off x="5329238" y="294322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[10]</a:t>
            </a:r>
          </a:p>
        </p:txBody>
      </p:sp>
      <p:sp>
        <p:nvSpPr>
          <p:cNvPr id="235530" name="TextBox 52"/>
          <p:cNvSpPr txBox="1">
            <a:spLocks noChangeArrowheads="1"/>
          </p:cNvSpPr>
          <p:nvPr/>
        </p:nvSpPr>
        <p:spPr bwMode="auto">
          <a:xfrm>
            <a:off x="57658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[11]</a:t>
            </a:r>
          </a:p>
        </p:txBody>
      </p:sp>
      <p:sp>
        <p:nvSpPr>
          <p:cNvPr id="235531" name="TextBox 53"/>
          <p:cNvSpPr txBox="1">
            <a:spLocks noChangeArrowheads="1"/>
          </p:cNvSpPr>
          <p:nvPr/>
        </p:nvSpPr>
        <p:spPr bwMode="auto">
          <a:xfrm>
            <a:off x="62230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[12]</a:t>
            </a:r>
          </a:p>
        </p:txBody>
      </p:sp>
      <p:sp>
        <p:nvSpPr>
          <p:cNvPr id="235532" name="TextBox 54"/>
          <p:cNvSpPr txBox="1">
            <a:spLocks noChangeArrowheads="1"/>
          </p:cNvSpPr>
          <p:nvPr/>
        </p:nvSpPr>
        <p:spPr bwMode="auto">
          <a:xfrm>
            <a:off x="6680200" y="29432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[13]</a:t>
            </a:r>
          </a:p>
        </p:txBody>
      </p:sp>
      <p:sp>
        <p:nvSpPr>
          <p:cNvPr id="235533" name="TextBox 55"/>
          <p:cNvSpPr txBox="1">
            <a:spLocks noChangeArrowheads="1"/>
          </p:cNvSpPr>
          <p:nvPr/>
        </p:nvSpPr>
        <p:spPr bwMode="auto">
          <a:xfrm>
            <a:off x="7194550" y="2943225"/>
            <a:ext cx="61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[14]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712075" y="321786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235535" name="TextBox 62"/>
          <p:cNvSpPr txBox="1">
            <a:spLocks noChangeArrowheads="1"/>
          </p:cNvSpPr>
          <p:nvPr/>
        </p:nvSpPr>
        <p:spPr bwMode="auto">
          <a:xfrm>
            <a:off x="7632700" y="294322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[15]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35545" name="Group 9"/>
          <p:cNvGrpSpPr>
            <a:grpSpLocks/>
          </p:cNvGrpSpPr>
          <p:nvPr/>
        </p:nvGrpSpPr>
        <p:grpSpPr bwMode="auto">
          <a:xfrm>
            <a:off x="1169988" y="3662363"/>
            <a:ext cx="6784975" cy="996950"/>
            <a:chOff x="1644024" y="3668778"/>
            <a:chExt cx="5419166" cy="996365"/>
          </a:xfrm>
        </p:grpSpPr>
        <p:grpSp>
          <p:nvGrpSpPr>
            <p:cNvPr id="235547" name="Group 14"/>
            <p:cNvGrpSpPr>
              <a:grpSpLocks/>
            </p:cNvGrpSpPr>
            <p:nvPr/>
          </p:nvGrpSpPr>
          <p:grpSpPr bwMode="auto">
            <a:xfrm>
              <a:off x="1644024" y="3668778"/>
              <a:ext cx="5419166" cy="996365"/>
              <a:chOff x="1169796" y="3675061"/>
              <a:chExt cx="4093903" cy="996365"/>
            </a:xfrm>
          </p:grpSpPr>
          <p:grpSp>
            <p:nvGrpSpPr>
              <p:cNvPr id="235549" name="Group 3"/>
              <p:cNvGrpSpPr>
                <a:grpSpLocks/>
              </p:cNvGrpSpPr>
              <p:nvPr/>
            </p:nvGrpSpPr>
            <p:grpSpPr bwMode="auto">
              <a:xfrm>
                <a:off x="1169796" y="3684085"/>
                <a:ext cx="4093903" cy="987341"/>
                <a:chOff x="1669283" y="3675063"/>
                <a:chExt cx="2689487" cy="987341"/>
              </a:xfrm>
            </p:grpSpPr>
            <p:grpSp>
              <p:nvGrpSpPr>
                <p:cNvPr id="235552" name="Group 1"/>
                <p:cNvGrpSpPr>
                  <a:grpSpLocks/>
                </p:cNvGrpSpPr>
                <p:nvPr/>
              </p:nvGrpSpPr>
              <p:grpSpPr bwMode="auto">
                <a:xfrm>
                  <a:off x="1669283" y="3675063"/>
                  <a:ext cx="2689487" cy="987341"/>
                  <a:chOff x="1169988" y="3676650"/>
                  <a:chExt cx="1357312" cy="987341"/>
                </a:xfrm>
              </p:grpSpPr>
              <p:sp>
                <p:nvSpPr>
                  <p:cNvPr id="235554" name="Text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47524" y="4325437"/>
                    <a:ext cx="651501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subarray 1</a:t>
                    </a:r>
                  </a:p>
                </p:txBody>
              </p:sp>
              <p:grpSp>
                <p:nvGrpSpPr>
                  <p:cNvPr id="23555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69988" y="3676650"/>
                    <a:ext cx="1357312" cy="449697"/>
                    <a:chOff x="1169361" y="3646655"/>
                    <a:chExt cx="6786699" cy="543214"/>
                  </a:xfrm>
                </p:grpSpPr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>
                      <a:off x="1169361" y="3676001"/>
                      <a:ext cx="0" cy="513623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1169361" y="4189624"/>
                      <a:ext cx="6786699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Arrow Connector 72"/>
                    <p:cNvCxnSpPr/>
                    <p:nvPr/>
                  </p:nvCxnSpPr>
                  <p:spPr>
                    <a:xfrm flipH="1">
                      <a:off x="7956060" y="3647254"/>
                      <a:ext cx="0" cy="542370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0" name="Straight Arrow Connector 49"/>
                <p:cNvCxnSpPr/>
                <p:nvPr/>
              </p:nvCxnSpPr>
              <p:spPr bwMode="auto">
                <a:xfrm flipH="1">
                  <a:off x="3280835" y="3678732"/>
                  <a:ext cx="0" cy="458518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4438979" y="3675061"/>
                <a:ext cx="0" cy="448998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3211958" y="4133579"/>
                <a:ext cx="0" cy="199908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/>
            <p:cNvCxnSpPr/>
            <p:nvPr/>
          </p:nvCxnSpPr>
          <p:spPr bwMode="auto">
            <a:xfrm flipH="1">
              <a:off x="2728110" y="3687817"/>
              <a:ext cx="0" cy="458518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/>
          <p:nvPr/>
        </p:nvCxnSpPr>
        <p:spPr bwMode="auto">
          <a:xfrm flipH="1">
            <a:off x="3875088" y="3665538"/>
            <a:ext cx="0" cy="458787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36546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36556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36581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</p:grpSp>
          <p:sp>
            <p:nvSpPr>
              <p:cNvPr id="236582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36583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36584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36585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36586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36557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36570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36571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36572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36573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36574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36575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36563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36564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36565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36566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36567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36569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37570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37580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37605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</p:grpSp>
          <p:sp>
            <p:nvSpPr>
              <p:cNvPr id="237606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37607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37608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37609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37610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37581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37594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37595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37596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37597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37598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37599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37587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37588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37589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37590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37591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37593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38594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38605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38630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</p:grpSp>
          <p:sp>
            <p:nvSpPr>
              <p:cNvPr id="238631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38632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38633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38634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38635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38606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38619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38620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38621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38622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38623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38624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38612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38613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38614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38615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38616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38618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1495425" y="3675063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Selection Sort (cont.)</a:t>
            </a:r>
          </a:p>
        </p:txBody>
      </p:sp>
      <p:grpSp>
        <p:nvGrpSpPr>
          <p:cNvPr id="36866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6881" name="Group 12"/>
          <p:cNvGrpSpPr>
            <a:grpSpLocks/>
          </p:cNvGrpSpPr>
          <p:nvPr/>
        </p:nvGrpSpPr>
        <p:grpSpPr bwMode="auto">
          <a:xfrm>
            <a:off x="21653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894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36882" name="Group 13"/>
          <p:cNvGrpSpPr>
            <a:grpSpLocks/>
          </p:cNvGrpSpPr>
          <p:nvPr/>
        </p:nvGrpSpPr>
        <p:grpSpPr bwMode="auto">
          <a:xfrm>
            <a:off x="3076575" y="3975100"/>
            <a:ext cx="976313" cy="688975"/>
            <a:chOff x="2161504" y="3975815"/>
            <a:chExt cx="976648" cy="688777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2545811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892" name="TextBox 15"/>
            <p:cNvSpPr txBox="1">
              <a:spLocks noChangeArrowheads="1"/>
            </p:cNvSpPr>
            <p:nvPr/>
          </p:nvSpPr>
          <p:spPr bwMode="auto">
            <a:xfrm>
              <a:off x="2161504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36883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6886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6887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6888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6889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6890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539331" y="2278857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1524000"/>
            <a:ext cx="5105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to the subscript of a smallest 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39618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39629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39654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</p:grpSp>
          <p:sp>
            <p:nvSpPr>
              <p:cNvPr id="239655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39656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39657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39658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39659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39630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39643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39644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39645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39646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39647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39648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39636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39637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39638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39639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39640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39642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1495425" y="3675063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40642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40653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0678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</p:grpSp>
          <p:sp>
            <p:nvSpPr>
              <p:cNvPr id="240679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40680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40681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40682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40683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40654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0667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40668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40669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40670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40671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40672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40660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40661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40662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40663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40664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40666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1962150" y="3675063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41666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41677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1702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</p:grpSp>
          <p:sp>
            <p:nvSpPr>
              <p:cNvPr id="241703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41704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41705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41706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41707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41678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1691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41692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41693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41694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41695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41696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41684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41685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41686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41687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41688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41690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1962150" y="3675063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42690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42701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2726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</p:grpSp>
          <p:sp>
            <p:nvSpPr>
              <p:cNvPr id="242727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42728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42729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42730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42731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42702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2715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42716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42717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42718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42719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42720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42708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42709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42710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42711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42712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42714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2419350" y="3690938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43714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43725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3750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</p:grpSp>
          <p:sp>
            <p:nvSpPr>
              <p:cNvPr id="243751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43752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43753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43754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43755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43726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3739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43740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43741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43742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43743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43744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43732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43733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43734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43735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43736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43738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2419350" y="3690938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44738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44749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4774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</p:grpSp>
          <p:sp>
            <p:nvSpPr>
              <p:cNvPr id="244775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44776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44777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44778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44779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44750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4763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44764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44765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44766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44767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44768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44756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44757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44758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44759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44760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44762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2876550" y="3695700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45762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45773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5798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</p:grpSp>
          <p:sp>
            <p:nvSpPr>
              <p:cNvPr id="245799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45800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45801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45802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45803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45774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5787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45788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45789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45790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45791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45792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45780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45781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45782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45783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45784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45786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2876550" y="3695700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46786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46797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6822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</p:grpSp>
          <p:sp>
            <p:nvSpPr>
              <p:cNvPr id="246823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46824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46825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46826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46827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46798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6811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46812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46813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46814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46815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46816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46804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46805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46806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46807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46808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46810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3324225" y="3675063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47810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47821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7846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47847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47848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47849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47850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47851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47822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7835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47836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47837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47838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47839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47840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47828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47829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47830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47831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47832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47834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3324225" y="3675063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48834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48845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8870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48871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48872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48873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48874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48875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48846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8859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48860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48861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48862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48863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48864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48852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48853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48854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48855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48856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48858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3767138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Selection Sort (cont.)</a:t>
            </a:r>
          </a:p>
        </p:txBody>
      </p:sp>
      <p:grpSp>
        <p:nvGrpSpPr>
          <p:cNvPr id="37890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7905" name="Group 12"/>
          <p:cNvGrpSpPr>
            <a:grpSpLocks/>
          </p:cNvGrpSpPr>
          <p:nvPr/>
        </p:nvGrpSpPr>
        <p:grpSpPr bwMode="auto">
          <a:xfrm>
            <a:off x="21653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18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37906" name="Group 13"/>
          <p:cNvGrpSpPr>
            <a:grpSpLocks/>
          </p:cNvGrpSpPr>
          <p:nvPr/>
        </p:nvGrpSpPr>
        <p:grpSpPr bwMode="auto">
          <a:xfrm>
            <a:off x="3076575" y="3975100"/>
            <a:ext cx="976313" cy="688975"/>
            <a:chOff x="2161504" y="3975815"/>
            <a:chExt cx="976648" cy="688777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2545811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16" name="TextBox 15"/>
            <p:cNvSpPr txBox="1">
              <a:spLocks noChangeArrowheads="1"/>
            </p:cNvSpPr>
            <p:nvPr/>
          </p:nvSpPr>
          <p:spPr bwMode="auto">
            <a:xfrm>
              <a:off x="2161504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37907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7910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7911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7912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7913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7914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498056" y="276463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1524000"/>
            <a:ext cx="5105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to the subscript of a smallest 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49858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49869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9894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49895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49896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49897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49898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49899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49870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49883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49884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49885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49886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49887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49888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49876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49877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49878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49879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49880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49882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3767138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50882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50893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0918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50919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50920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50921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50922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50923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50894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0907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50908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50909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50910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50911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50912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50900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50901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50902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50903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50904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50906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4224338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51906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51917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1942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51943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51944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51945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51946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51947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51918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1931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51932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51933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51934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51935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51936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51924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51925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51926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51927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51928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51930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4224338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52930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52941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2966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52967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52968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52969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52970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52971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52942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2955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52956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52957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52958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52959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52960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52948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52949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52950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52951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52952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52954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4681538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53954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53965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3990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53991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53992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53993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53994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53995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53966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3979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53980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53981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53982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53983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53984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53972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53973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53974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53975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53976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53978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4681538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54978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54989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5014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55015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55016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55017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55018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55019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54990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5003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55004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55005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55006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55007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55008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54996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54997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54998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54999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55000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55002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5138738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56002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56013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6038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56039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56040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56041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56042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56043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56014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6027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56028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56029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56030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56031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56032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56020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56021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56022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56023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56024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56026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5138738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57026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57037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7062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57063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57064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57065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57066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57067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57038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7051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75</a:t>
                  </a:r>
                </a:p>
              </p:txBody>
            </p:sp>
          </p:grpSp>
          <p:sp>
            <p:nvSpPr>
              <p:cNvPr id="257052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57053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57054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57055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57056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57044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57045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57046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57047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57048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57050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5581650" y="3675063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58050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58061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8086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58087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58088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58089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58090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58091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58062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8075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</p:grpSp>
          <p:sp>
            <p:nvSpPr>
              <p:cNvPr id="258076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58077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58078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58079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58080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58068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58069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58070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58071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58072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58074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5581650" y="3675063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59074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59085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9110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59111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59112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59113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59114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59115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59086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59099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</p:grpSp>
          <p:sp>
            <p:nvSpPr>
              <p:cNvPr id="259100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59101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59102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59103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59104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59092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59093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59094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59095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59096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59098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6024563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Selection Sort (cont.)</a:t>
            </a:r>
          </a:p>
        </p:txBody>
      </p:sp>
      <p:grpSp>
        <p:nvGrpSpPr>
          <p:cNvPr id="38914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8929" name="Group 12"/>
          <p:cNvGrpSpPr>
            <a:grpSpLocks/>
          </p:cNvGrpSpPr>
          <p:nvPr/>
        </p:nvGrpSpPr>
        <p:grpSpPr bwMode="auto">
          <a:xfrm>
            <a:off x="26225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942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38930" name="Group 13"/>
          <p:cNvGrpSpPr>
            <a:grpSpLocks/>
          </p:cNvGrpSpPr>
          <p:nvPr/>
        </p:nvGrpSpPr>
        <p:grpSpPr bwMode="auto">
          <a:xfrm>
            <a:off x="3076575" y="3975100"/>
            <a:ext cx="976313" cy="904875"/>
            <a:chOff x="2161504" y="3975815"/>
            <a:chExt cx="976648" cy="904070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2545811" y="3975815"/>
              <a:ext cx="214387" cy="38066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940" name="TextBox 15"/>
            <p:cNvSpPr txBox="1">
              <a:spLocks noChangeArrowheads="1"/>
            </p:cNvSpPr>
            <p:nvPr/>
          </p:nvSpPr>
          <p:spPr bwMode="auto">
            <a:xfrm>
              <a:off x="2161504" y="4356815"/>
              <a:ext cx="976648" cy="523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 pos_min</a:t>
              </a:r>
            </a:p>
          </p:txBody>
        </p:sp>
      </p:grpSp>
      <p:grpSp>
        <p:nvGrpSpPr>
          <p:cNvPr id="38931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8934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8935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8936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8937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8938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529806" y="202803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1524000"/>
            <a:ext cx="5105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to the subscript of a smallest 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60098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60109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0134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60135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60136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60137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60138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60139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60110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0123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</p:grpSp>
          <p:sp>
            <p:nvSpPr>
              <p:cNvPr id="260124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60125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60126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60127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60128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60116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60117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60118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60119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60120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60122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6024563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61122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61133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1158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61159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61160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61161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61162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61163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61134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1147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</p:grpSp>
          <p:sp>
            <p:nvSpPr>
              <p:cNvPr id="261148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61149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61150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61151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61152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61140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61141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61142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61143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61144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61146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6481763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62146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62157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2182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62183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62184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62185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62186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62187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62158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2171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</p:grpSp>
          <p:sp>
            <p:nvSpPr>
              <p:cNvPr id="262172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62173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62174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62175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62176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62164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62165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62166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62167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62168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62170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6481763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63170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63181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3206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63207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63208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63209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63210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63211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63182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3195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</p:grpSp>
          <p:sp>
            <p:nvSpPr>
              <p:cNvPr id="263196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63197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63198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63199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63200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63188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63189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63190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63191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63192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63194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6938963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64194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64205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4230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64231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64232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64233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64234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64235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64206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4219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</p:grpSp>
          <p:sp>
            <p:nvSpPr>
              <p:cNvPr id="264220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64221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64222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64223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64224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64212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64213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64214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64215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64216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64218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6938963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65218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65229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5254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65255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65256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65257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65258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65259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65230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5243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</p:grpSp>
          <p:sp>
            <p:nvSpPr>
              <p:cNvPr id="265244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65245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65246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65247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65248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265236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65237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65238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65239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65240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65242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7396163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66242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66253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6278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66279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66280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66281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66282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66283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66254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6267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</p:grpSp>
          <p:sp>
            <p:nvSpPr>
              <p:cNvPr id="266268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66269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66270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66271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66272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66260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66261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66262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66263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66264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66266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7396163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67266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67277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7302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67303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67304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67305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67306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67307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67278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7291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</p:grpSp>
          <p:sp>
            <p:nvSpPr>
              <p:cNvPr id="267292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67293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67294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67295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67296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67284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67285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67286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67287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67288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67290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7834313" y="3678238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Shell Sort (cont.)</a:t>
            </a:r>
          </a:p>
        </p:txBody>
      </p:sp>
      <p:grpSp>
        <p:nvGrpSpPr>
          <p:cNvPr id="268290" name="Group 63"/>
          <p:cNvGrpSpPr>
            <a:grpSpLocks/>
          </p:cNvGrpSpPr>
          <p:nvPr/>
        </p:nvGrpSpPr>
        <p:grpSpPr bwMode="auto">
          <a:xfrm>
            <a:off x="895350" y="2943225"/>
            <a:ext cx="7353300" cy="731838"/>
            <a:chOff x="1050433" y="2942775"/>
            <a:chExt cx="7354240" cy="732857"/>
          </a:xfrm>
        </p:grpSpPr>
        <p:grpSp>
          <p:nvGrpSpPr>
            <p:cNvPr id="268300" name="Group 36"/>
            <p:cNvGrpSpPr>
              <a:grpSpLocks/>
            </p:cNvGrpSpPr>
            <p:nvPr/>
          </p:nvGrpSpPr>
          <p:grpSpPr bwMode="auto">
            <a:xfrm>
              <a:off x="1050433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8325" name="Group 3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524163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34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67132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35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424390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40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881648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45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33890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55</a:t>
                  </a:r>
                </a:p>
              </p:txBody>
            </p:sp>
          </p:grpSp>
          <p:sp>
            <p:nvSpPr>
              <p:cNvPr id="268326" name="TextBox 10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268327" name="TextBox 21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268328" name="TextBox 22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268329" name="TextBox 23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268330" name="TextBox 24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  <p:grpSp>
          <p:nvGrpSpPr>
            <p:cNvPr id="268301" name="Group 37"/>
            <p:cNvGrpSpPr>
              <a:grpSpLocks/>
            </p:cNvGrpSpPr>
            <p:nvPr/>
          </p:nvGrpSpPr>
          <p:grpSpPr bwMode="auto">
            <a:xfrm>
              <a:off x="3312285" y="2942776"/>
              <a:ext cx="2363810" cy="732856"/>
              <a:chOff x="1050433" y="2942776"/>
              <a:chExt cx="2363810" cy="732856"/>
            </a:xfrm>
          </p:grpSpPr>
          <p:grpSp>
            <p:nvGrpSpPr>
              <p:cNvPr id="268314" name="Group 38"/>
              <p:cNvGrpSpPr>
                <a:grpSpLocks/>
              </p:cNvGrpSpPr>
              <p:nvPr/>
            </p:nvGrpSpPr>
            <p:grpSpPr bwMode="auto">
              <a:xfrm>
                <a:off x="1096314" y="3218432"/>
                <a:ext cx="2272048" cy="457200"/>
                <a:chOff x="1524000" y="3505200"/>
                <a:chExt cx="2272048" cy="4572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2478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57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67757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60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5015" y="3504563"/>
                  <a:ext cx="455670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62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80685" y="3504563"/>
                  <a:ext cx="457258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65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337944" y="3504563"/>
                  <a:ext cx="454083" cy="45783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ourier New" pitchFamily="49" charset="0"/>
                      <a:cs typeface="Courier New" pitchFamily="49" charset="0"/>
                    </a:rPr>
                    <a:t>70</a:t>
                  </a:r>
                </a:p>
              </p:txBody>
            </p:sp>
          </p:grpSp>
          <p:sp>
            <p:nvSpPr>
              <p:cNvPr id="268315" name="TextBox 39"/>
              <p:cNvSpPr txBox="1">
                <a:spLocks noChangeArrowheads="1"/>
              </p:cNvSpPr>
              <p:nvPr/>
            </p:nvSpPr>
            <p:spPr bwMode="auto">
              <a:xfrm>
                <a:off x="1050433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[5]</a:t>
                </a:r>
              </a:p>
            </p:txBody>
          </p:sp>
          <p:sp>
            <p:nvSpPr>
              <p:cNvPr id="268316" name="TextBox 40"/>
              <p:cNvSpPr txBox="1">
                <a:spLocks noChangeArrowheads="1"/>
              </p:cNvSpPr>
              <p:nvPr/>
            </p:nvSpPr>
            <p:spPr bwMode="auto">
              <a:xfrm>
                <a:off x="14936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[6]</a:t>
                </a:r>
              </a:p>
            </p:txBody>
          </p:sp>
          <p:sp>
            <p:nvSpPr>
              <p:cNvPr id="268317" name="TextBox 41"/>
              <p:cNvSpPr txBox="1">
                <a:spLocks noChangeArrowheads="1"/>
              </p:cNvSpPr>
              <p:nvPr/>
            </p:nvSpPr>
            <p:spPr bwMode="auto">
              <a:xfrm>
                <a:off x="19508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[7]</a:t>
                </a:r>
              </a:p>
            </p:txBody>
          </p:sp>
          <p:sp>
            <p:nvSpPr>
              <p:cNvPr id="268318" name="TextBox 42"/>
              <p:cNvSpPr txBox="1">
                <a:spLocks noChangeArrowheads="1"/>
              </p:cNvSpPr>
              <p:nvPr/>
            </p:nvSpPr>
            <p:spPr bwMode="auto">
              <a:xfrm>
                <a:off x="24080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[8]</a:t>
                </a:r>
              </a:p>
            </p:txBody>
          </p:sp>
          <p:sp>
            <p:nvSpPr>
              <p:cNvPr id="268319" name="TextBox 43"/>
              <p:cNvSpPr txBox="1">
                <a:spLocks noChangeArrowheads="1"/>
              </p:cNvSpPr>
              <p:nvPr/>
            </p:nvSpPr>
            <p:spPr bwMode="auto">
              <a:xfrm>
                <a:off x="2865281" y="2942776"/>
                <a:ext cx="54896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[9]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561507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59636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75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895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74153" y="3217795"/>
              <a:ext cx="455670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9823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68307" name="TextBox 51"/>
            <p:cNvSpPr txBox="1">
              <a:spLocks noChangeArrowheads="1"/>
            </p:cNvSpPr>
            <p:nvPr/>
          </p:nvSpPr>
          <p:spPr bwMode="auto">
            <a:xfrm>
              <a:off x="5485461" y="2942775"/>
              <a:ext cx="7177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[10]</a:t>
              </a:r>
            </a:p>
          </p:txBody>
        </p:sp>
        <p:sp>
          <p:nvSpPr>
            <p:cNvPr id="268308" name="TextBox 52"/>
            <p:cNvSpPr txBox="1">
              <a:spLocks noChangeArrowheads="1"/>
            </p:cNvSpPr>
            <p:nvPr/>
          </p:nvSpPr>
          <p:spPr bwMode="auto">
            <a:xfrm>
              <a:off x="59217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[11]</a:t>
              </a:r>
            </a:p>
          </p:txBody>
        </p:sp>
        <p:sp>
          <p:nvSpPr>
            <p:cNvPr id="268309" name="TextBox 53"/>
            <p:cNvSpPr txBox="1">
              <a:spLocks noChangeArrowheads="1"/>
            </p:cNvSpPr>
            <p:nvPr/>
          </p:nvSpPr>
          <p:spPr bwMode="auto">
            <a:xfrm>
              <a:off x="63789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[12]</a:t>
              </a:r>
            </a:p>
          </p:txBody>
        </p:sp>
        <p:sp>
          <p:nvSpPr>
            <p:cNvPr id="268310" name="TextBox 54"/>
            <p:cNvSpPr txBox="1">
              <a:spLocks noChangeArrowheads="1"/>
            </p:cNvSpPr>
            <p:nvPr/>
          </p:nvSpPr>
          <p:spPr bwMode="auto">
            <a:xfrm>
              <a:off x="6836133" y="2942775"/>
              <a:ext cx="7316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[13]</a:t>
              </a:r>
            </a:p>
          </p:txBody>
        </p:sp>
        <p:sp>
          <p:nvSpPr>
            <p:cNvPr id="268311" name="TextBox 55"/>
            <p:cNvSpPr txBox="1">
              <a:spLocks noChangeArrowheads="1"/>
            </p:cNvSpPr>
            <p:nvPr/>
          </p:nvSpPr>
          <p:spPr bwMode="auto">
            <a:xfrm>
              <a:off x="7351020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[14]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8029" y="3217795"/>
              <a:ext cx="457258" cy="4578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268313" name="TextBox 62"/>
            <p:cNvSpPr txBox="1">
              <a:spLocks noChangeArrowheads="1"/>
            </p:cNvSpPr>
            <p:nvPr/>
          </p:nvSpPr>
          <p:spPr bwMode="auto">
            <a:xfrm>
              <a:off x="7788366" y="2942775"/>
              <a:ext cx="616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[15]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20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32288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Shell Sort Algorithm</a:t>
            </a:r>
          </a:p>
        </p:txBody>
      </p:sp>
      <p:sp>
        <p:nvSpPr>
          <p:cNvPr id="269314" name="Rectangle 5"/>
          <p:cNvSpPr>
            <a:spLocks noChangeArrowheads="1"/>
          </p:cNvSpPr>
          <p:nvPr/>
        </p:nvSpPr>
        <p:spPr bwMode="auto">
          <a:xfrm>
            <a:off x="304800" y="2286000"/>
            <a:ext cx="83820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406F8D"/>
                </a:solidFill>
              </a:rPr>
              <a:t>Shell Sort Algorithm</a:t>
            </a:r>
          </a:p>
          <a:p>
            <a:endParaRPr lang="en-US" sz="1400" b="1">
              <a:solidFill>
                <a:schemeClr val="accent2"/>
              </a:solidFill>
            </a:endParaRPr>
          </a:p>
          <a:p>
            <a:r>
              <a:rPr lang="en-US" sz="1400" b="1">
                <a:solidFill>
                  <a:schemeClr val="accent2"/>
                </a:solidFill>
              </a:rPr>
              <a:t>1.     </a:t>
            </a:r>
            <a:r>
              <a:rPr lang="en-US" b="1"/>
              <a:t>Set the initial value of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gap</a:t>
            </a:r>
            <a:r>
              <a:rPr lang="en-US" b="1"/>
              <a:t> to n / 2</a:t>
            </a:r>
          </a:p>
          <a:p>
            <a:endParaRPr lang="en-US" sz="1400" b="1">
              <a:solidFill>
                <a:schemeClr val="accent2"/>
              </a:solidFill>
            </a:endParaRPr>
          </a:p>
          <a:p>
            <a:r>
              <a:rPr lang="en-US" sz="1400" b="1">
                <a:solidFill>
                  <a:schemeClr val="accent2"/>
                </a:solidFill>
              </a:rPr>
              <a:t>2.    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while gap &gt; 0</a:t>
            </a:r>
          </a:p>
          <a:p>
            <a:endParaRPr lang="en-US" sz="1400" b="1">
              <a:solidFill>
                <a:schemeClr val="accent2"/>
              </a:solidFill>
            </a:endParaRPr>
          </a:p>
          <a:p>
            <a:r>
              <a:rPr lang="en-US" sz="1400" b="1">
                <a:solidFill>
                  <a:schemeClr val="accent2"/>
                </a:solidFill>
              </a:rPr>
              <a:t>3. 	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/>
              <a:t> each array element from position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gap</a:t>
            </a:r>
            <a:r>
              <a:rPr lang="en-US" b="1"/>
              <a:t> to the last element</a:t>
            </a:r>
          </a:p>
          <a:p>
            <a:endParaRPr lang="en-US" sz="1400" b="1">
              <a:solidFill>
                <a:schemeClr val="accent2"/>
              </a:solidFill>
            </a:endParaRPr>
          </a:p>
          <a:p>
            <a:r>
              <a:rPr lang="en-US" sz="1400" b="1">
                <a:solidFill>
                  <a:schemeClr val="accent2"/>
                </a:solidFill>
              </a:rPr>
              <a:t>4. 	          </a:t>
            </a:r>
            <a:r>
              <a:rPr lang="en-US" b="1"/>
              <a:t>Insert this element where it belongs in its subarray.</a:t>
            </a:r>
          </a:p>
          <a:p>
            <a:endParaRPr lang="en-US" sz="1400" b="1">
              <a:solidFill>
                <a:schemeClr val="accent2"/>
              </a:solidFill>
            </a:endParaRPr>
          </a:p>
          <a:p>
            <a:r>
              <a:rPr lang="en-US" sz="1400" b="1">
                <a:solidFill>
                  <a:schemeClr val="accent2"/>
                </a:solidFill>
              </a:rPr>
              <a:t>5. 	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if gap </a:t>
            </a:r>
            <a:r>
              <a:rPr lang="en-US" b="1"/>
              <a:t>is 2, set it to 1</a:t>
            </a:r>
          </a:p>
          <a:p>
            <a:endParaRPr lang="da-DK" sz="1400" b="1">
              <a:solidFill>
                <a:schemeClr val="accent2"/>
              </a:solidFill>
            </a:endParaRPr>
          </a:p>
          <a:p>
            <a:r>
              <a:rPr lang="da-DK" sz="1400" b="1">
                <a:solidFill>
                  <a:schemeClr val="accent2"/>
                </a:solidFill>
              </a:rPr>
              <a:t>6. 	</a:t>
            </a:r>
            <a:r>
              <a:rPr lang="da-DK" b="1">
                <a:latin typeface="Courier New" pitchFamily="49" charset="0"/>
                <a:cs typeface="Courier New" pitchFamily="49" charset="0"/>
              </a:rPr>
              <a:t>else gap = gap </a:t>
            </a:r>
            <a:r>
              <a:rPr lang="da-DK" b="1"/>
              <a:t>/ 2.2. </a:t>
            </a:r>
            <a:r>
              <a:rPr lang="da-DK" b="1" i="1"/>
              <a:t>// chosen by experimentation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Selection Sort (cont.)</a:t>
            </a:r>
          </a:p>
        </p:txBody>
      </p:sp>
      <p:grpSp>
        <p:nvGrpSpPr>
          <p:cNvPr id="39938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9953" name="Group 12"/>
          <p:cNvGrpSpPr>
            <a:grpSpLocks/>
          </p:cNvGrpSpPr>
          <p:nvPr/>
        </p:nvGrpSpPr>
        <p:grpSpPr bwMode="auto">
          <a:xfrm>
            <a:off x="26225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966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39954" name="Group 13"/>
          <p:cNvGrpSpPr>
            <a:grpSpLocks/>
          </p:cNvGrpSpPr>
          <p:nvPr/>
        </p:nvGrpSpPr>
        <p:grpSpPr bwMode="auto">
          <a:xfrm>
            <a:off x="2728913" y="3975100"/>
            <a:ext cx="976312" cy="996950"/>
            <a:chOff x="2161504" y="3975815"/>
            <a:chExt cx="976648" cy="996554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2545811" y="3975815"/>
              <a:ext cx="214386" cy="380849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964" name="TextBox 15"/>
            <p:cNvSpPr txBox="1">
              <a:spLocks noChangeArrowheads="1"/>
            </p:cNvSpPr>
            <p:nvPr/>
          </p:nvSpPr>
          <p:spPr bwMode="auto">
            <a:xfrm>
              <a:off x="2161504" y="4664592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39955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9958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9959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9960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9961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9962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498056" y="2272507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1524000"/>
            <a:ext cx="5105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to the subscript of a smallest 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Shell Sort Algorithm (cont.)</a:t>
            </a:r>
          </a:p>
        </p:txBody>
      </p:sp>
      <p:sp>
        <p:nvSpPr>
          <p:cNvPr id="253954" name="Rectangle 4"/>
          <p:cNvSpPr>
            <a:spLocks noChangeArrowheads="1"/>
          </p:cNvSpPr>
          <p:nvPr/>
        </p:nvSpPr>
        <p:spPr bwMode="auto">
          <a:xfrm>
            <a:off x="838200" y="2133600"/>
            <a:ext cx="79248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Refinement of Step 4, the Insertion Step</a:t>
            </a: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</a:rPr>
              <a:t>4.1</a:t>
            </a:r>
            <a:r>
              <a:rPr lang="en-US" b="1" dirty="0"/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b="1" dirty="0"/>
              <a:t> is an iterator to the element to insert</a:t>
            </a: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</a:rPr>
              <a:t>4.2</a:t>
            </a:r>
            <a:r>
              <a:rPr lang="en-US" b="1" dirty="0"/>
              <a:t>    Save the value of the element to insert 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next_val</a:t>
            </a:r>
            <a:endParaRPr lang="en-US" b="1" dirty="0"/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</a:endParaRPr>
          </a:p>
          <a:p>
            <a:pPr marL="515938" indent="-515938">
              <a:defRPr/>
            </a:pPr>
            <a:r>
              <a:rPr lang="en-US" sz="1400" b="1" dirty="0">
                <a:solidFill>
                  <a:schemeClr val="accent2"/>
                </a:solidFill>
              </a:rPr>
              <a:t>4.3</a:t>
            </a:r>
            <a:r>
              <a:rPr lang="en-US" b="1" dirty="0"/>
              <a:t>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&gt; first + gap </a:t>
            </a:r>
            <a:r>
              <a:rPr lang="en-US" b="1" dirty="0"/>
              <a:t>and the element at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– gap &gt;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next_val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</a:rPr>
              <a:t>4.4</a:t>
            </a:r>
            <a:r>
              <a:rPr lang="en-US" b="1" dirty="0"/>
              <a:t> 	Shift the element at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– gap </a:t>
            </a:r>
            <a:r>
              <a:rPr lang="en-US" b="1" dirty="0"/>
              <a:t>to position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endParaRPr lang="en-US" b="1" dirty="0"/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</a:rPr>
              <a:t>4.5</a:t>
            </a:r>
            <a:r>
              <a:rPr lang="en-US" b="1" dirty="0"/>
              <a:t> 	Decrement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b="1" dirty="0"/>
              <a:t> by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gap</a:t>
            </a:r>
            <a:endParaRPr lang="en-US" b="1" dirty="0"/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</a:rPr>
              <a:t>4.6</a:t>
            </a:r>
            <a:r>
              <a:rPr lang="en-US" b="1" dirty="0"/>
              <a:t>    Insert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next_val</a:t>
            </a:r>
            <a:r>
              <a:rPr lang="en-US" b="1" dirty="0"/>
              <a:t> at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next_pos</a:t>
            </a:r>
            <a:r>
              <a:rPr lang="en-US" b="1" dirty="0"/>
              <a:t>  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Shell Sort</a:t>
            </a:r>
          </a:p>
        </p:txBody>
      </p:sp>
      <p:sp>
        <p:nvSpPr>
          <p:cNvPr id="271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Because the behavior of insertion sort is closer to O(</a:t>
            </a:r>
            <a:r>
              <a:rPr lang="en-US" i="1" dirty="0" smtClean="0"/>
              <a:t>n</a:t>
            </a:r>
            <a:r>
              <a:rPr lang="en-US" dirty="0" smtClean="0"/>
              <a:t>) than O(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when an array is nearly sorted, presorting speeds up later sorting</a:t>
            </a:r>
          </a:p>
          <a:p>
            <a:pPr eaLnBrk="1" hangingPunct="1"/>
            <a:r>
              <a:rPr lang="en-US" dirty="0" smtClean="0"/>
              <a:t>This is critical when sorting large arrays where the O(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performance becomes significant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Shell Sort (cont.)</a:t>
            </a:r>
          </a:p>
        </p:txBody>
      </p:sp>
      <p:sp>
        <p:nvSpPr>
          <p:cNvPr id="2723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smtClean="0"/>
              <a:t>A general analysis of Shell sort is an open research problem in computer science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Performance depends on how the decreasing sequence of values for </a:t>
            </a:r>
            <a:r>
              <a:rPr lang="en-US" sz="2600" smtClean="0">
                <a:latin typeface="Courier New" pitchFamily="49" charset="0"/>
                <a:cs typeface="Courier New" pitchFamily="49" charset="0"/>
              </a:rPr>
              <a:t>gap</a:t>
            </a:r>
            <a:r>
              <a:rPr lang="en-US" sz="2700" smtClean="0"/>
              <a:t> is chosen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If successive powers of 2 are used for </a:t>
            </a:r>
            <a:r>
              <a:rPr lang="en-US" sz="2600" smtClean="0">
                <a:latin typeface="Courier New" pitchFamily="49" charset="0"/>
                <a:cs typeface="Courier New" pitchFamily="49" charset="0"/>
              </a:rPr>
              <a:t>gap</a:t>
            </a:r>
            <a:r>
              <a:rPr lang="en-US" sz="2700" smtClean="0"/>
              <a:t>, performance is O(</a:t>
            </a:r>
            <a:r>
              <a:rPr lang="en-US" sz="2700" i="1" smtClean="0"/>
              <a:t>n</a:t>
            </a:r>
            <a:r>
              <a:rPr lang="en-US" sz="2700" baseline="30000" smtClean="0"/>
              <a:t>2</a:t>
            </a:r>
            <a:r>
              <a:rPr lang="en-US" sz="2700" smtClean="0"/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If successive values for </a:t>
            </a:r>
            <a:r>
              <a:rPr lang="en-US" sz="2600" smtClean="0">
                <a:latin typeface="Courier New" pitchFamily="49" charset="0"/>
                <a:cs typeface="Courier New" pitchFamily="49" charset="0"/>
              </a:rPr>
              <a:t>gap</a:t>
            </a:r>
            <a:r>
              <a:rPr lang="en-US" sz="2700" smtClean="0"/>
              <a:t> are based on </a:t>
            </a:r>
            <a:r>
              <a:rPr lang="en-US" sz="2700" i="1" smtClean="0"/>
              <a:t>Hibbard's sequence</a:t>
            </a:r>
            <a:r>
              <a:rPr lang="en-US" sz="2700" smtClean="0"/>
              <a:t>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70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700" i="1" baseline="3000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700" smtClean="0">
                <a:latin typeface="Courier New" pitchFamily="49" charset="0"/>
                <a:cs typeface="Courier New" pitchFamily="49" charset="0"/>
              </a:rPr>
              <a:t> – 1  </a:t>
            </a:r>
            <a:r>
              <a:rPr lang="en-US" sz="2700" smtClean="0"/>
              <a:t>(i.e. 31, 15, 7, 3, 1)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700" smtClean="0"/>
              <a:t>	it can be proven that the performance is O(</a:t>
            </a:r>
            <a:r>
              <a:rPr lang="en-US" sz="2700" i="1" smtClean="0"/>
              <a:t>n</a:t>
            </a:r>
            <a:r>
              <a:rPr lang="en-US" sz="2700" baseline="30000" smtClean="0"/>
              <a:t>3/2</a:t>
            </a:r>
            <a:r>
              <a:rPr lang="en-US" sz="27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Other sequences give similar or better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Shell Sort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Our algorithm selects the initial value of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gap</a:t>
            </a:r>
            <a:r>
              <a:rPr lang="en-US" dirty="0" smtClean="0"/>
              <a:t> as n/2, divides by 2.2, and truncates the result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Empirical studies show that the performance is O(</a:t>
            </a:r>
            <a:r>
              <a:rPr lang="en-US" i="1" dirty="0" smtClean="0"/>
              <a:t>n</a:t>
            </a:r>
            <a:r>
              <a:rPr lang="en-US" baseline="30000" dirty="0" smtClean="0"/>
              <a:t>5/4</a:t>
            </a:r>
            <a:r>
              <a:rPr lang="en-US" dirty="0" smtClean="0"/>
              <a:t>) or even O(</a:t>
            </a:r>
            <a:r>
              <a:rPr lang="en-US" i="1" dirty="0" smtClean="0"/>
              <a:t>n</a:t>
            </a:r>
            <a:r>
              <a:rPr lang="en-US" baseline="30000" dirty="0" smtClean="0"/>
              <a:t>7/6</a:t>
            </a:r>
            <a:r>
              <a:rPr lang="en-US" dirty="0" smtClean="0"/>
              <a:t>), but there is no theoretical basis for this result</a:t>
            </a: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Code for Shell Sort</a:t>
            </a:r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4000"/>
            <a:ext cx="45053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Code for Shell Sort (cont.)</a:t>
            </a: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850" y="1809750"/>
            <a:ext cx="54483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Code for Shell Sort (cont.)</a:t>
            </a:r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0"/>
            <a:ext cx="1878013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10.7</a:t>
            </a:r>
          </a:p>
        </p:txBody>
      </p:sp>
      <p:sp>
        <p:nvSpPr>
          <p:cNvPr id="277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Merge 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Merge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</a:t>
            </a:r>
            <a:r>
              <a:rPr lang="en-US" i="1" dirty="0" smtClean="0"/>
              <a:t>merge</a:t>
            </a:r>
            <a:r>
              <a:rPr lang="en-US" dirty="0" smtClean="0"/>
              <a:t> is a common data processing operation performed on two sequences of data with the following characteristics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Both sequences are ordered by the same comparison </a:t>
            </a:r>
            <a:r>
              <a:rPr lang="en-US" dirty="0" smtClean="0"/>
              <a:t>operator (</a:t>
            </a:r>
            <a:r>
              <a:rPr lang="en-US" dirty="0"/>
              <a:t>that is, both sequences are </a:t>
            </a:r>
            <a:r>
              <a:rPr lang="en-US" dirty="0" smtClean="0"/>
              <a:t>sorted)</a:t>
            </a:r>
          </a:p>
          <a:p>
            <a:pPr marL="320040" lvl="1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/>
              <a:t>The result </a:t>
            </a:r>
            <a:r>
              <a:rPr lang="en-US" sz="2900" dirty="0" smtClean="0"/>
              <a:t>of the merge operation is </a:t>
            </a:r>
            <a:r>
              <a:rPr lang="en-US" sz="2900" dirty="0"/>
              <a:t>a third sequence containing all the data from the first two 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Merge Algorithm</a:t>
            </a:r>
          </a:p>
        </p:txBody>
      </p:sp>
      <p:pic>
        <p:nvPicPr>
          <p:cNvPr id="279554" name="Picture 2" descr="C:\Documents and Settings\Administrator\My Documents\Koffman\PPTs\JPEGS\JWCL233_Koffman JPG files\ch08\w0196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740275"/>
            <a:ext cx="472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" y="1524000"/>
            <a:ext cx="8305800" cy="3446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 indent="-304800">
              <a:defRPr/>
            </a:pPr>
            <a:r>
              <a:rPr lang="en-US" sz="2000" b="1" dirty="0">
                <a:solidFill>
                  <a:srgbClr val="406F8D"/>
                </a:solidFill>
                <a:latin typeface="Tw Cen MT" pitchFamily="34" charset="0"/>
                <a:cs typeface="Courier New" pitchFamily="49" charset="0"/>
              </a:rPr>
              <a:t>Merge Algorithm</a:t>
            </a:r>
          </a:p>
          <a:p>
            <a:pPr marL="304800" indent="-304800">
              <a:defRPr/>
            </a:pPr>
            <a:endParaRPr lang="en-US" sz="1800" b="1" dirty="0">
              <a:solidFill>
                <a:srgbClr val="406F8D"/>
              </a:solidFill>
              <a:latin typeface="Tw Cen MT" pitchFamily="34" charset="0"/>
              <a:cs typeface="Courier New" pitchFamily="49" charset="0"/>
            </a:endParaRPr>
          </a:p>
          <a:p>
            <a:pPr>
              <a:defRPr/>
            </a:pPr>
            <a:r>
              <a:rPr lang="en-US" sz="2000" dirty="0"/>
              <a:t>1. Access the first item from both sequences.</a:t>
            </a:r>
          </a:p>
          <a:p>
            <a:pPr>
              <a:defRPr/>
            </a:pPr>
            <a:r>
              <a:rPr lang="en-US" sz="2000" dirty="0"/>
              <a:t>2. </a:t>
            </a:r>
            <a:r>
              <a:rPr lang="en-US" sz="2000" b="1" dirty="0"/>
              <a:t>while </a:t>
            </a:r>
            <a:r>
              <a:rPr lang="en-US" sz="2000" dirty="0"/>
              <a:t>not finished with either sequence</a:t>
            </a:r>
          </a:p>
          <a:p>
            <a:pPr>
              <a:defRPr/>
            </a:pPr>
            <a:r>
              <a:rPr lang="en-US" sz="2000" dirty="0"/>
              <a:t>3. 	Compare the current items from the two sequences, copy the 	smaller current item to the output sequence, and access the 	next item from the input sequence whose item was copied.</a:t>
            </a:r>
          </a:p>
          <a:p>
            <a:pPr>
              <a:defRPr/>
            </a:pPr>
            <a:r>
              <a:rPr lang="en-US" sz="2000" dirty="0"/>
              <a:t>4. Copy any remaining items from the first sequence to the output sequence.</a:t>
            </a:r>
          </a:p>
          <a:p>
            <a:pPr>
              <a:defRPr/>
            </a:pPr>
            <a:r>
              <a:rPr lang="en-US" sz="2000" dirty="0"/>
              <a:t>5. Copy any remaining items from the second sequence to the output sequence.</a:t>
            </a:r>
            <a:endParaRPr lang="en-US" sz="2000" dirty="0">
              <a:latin typeface="Tw Cen MT" pitchFamily="34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Selection Sort (cont.)</a:t>
            </a:r>
          </a:p>
        </p:txBody>
      </p:sp>
      <p:grpSp>
        <p:nvGrpSpPr>
          <p:cNvPr id="40962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0977" name="Group 12"/>
          <p:cNvGrpSpPr>
            <a:grpSpLocks/>
          </p:cNvGrpSpPr>
          <p:nvPr/>
        </p:nvGrpSpPr>
        <p:grpSpPr bwMode="auto">
          <a:xfrm>
            <a:off x="26225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990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40978" name="Group 13"/>
          <p:cNvGrpSpPr>
            <a:grpSpLocks/>
          </p:cNvGrpSpPr>
          <p:nvPr/>
        </p:nvGrpSpPr>
        <p:grpSpPr bwMode="auto">
          <a:xfrm>
            <a:off x="2728913" y="3975100"/>
            <a:ext cx="976312" cy="996950"/>
            <a:chOff x="2161504" y="3975815"/>
            <a:chExt cx="976648" cy="996554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2545811" y="3975815"/>
              <a:ext cx="214386" cy="380849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988" name="TextBox 15"/>
            <p:cNvSpPr txBox="1">
              <a:spLocks noChangeArrowheads="1"/>
            </p:cNvSpPr>
            <p:nvPr/>
          </p:nvSpPr>
          <p:spPr bwMode="auto">
            <a:xfrm>
              <a:off x="2161504" y="4664592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40979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40982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40983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0984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0985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0986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545681" y="276463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1524000"/>
            <a:ext cx="5105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to the subscript of a smallest 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Merge</a:t>
            </a:r>
          </a:p>
        </p:txBody>
      </p:sp>
      <p:sp>
        <p:nvSpPr>
          <p:cNvPr id="280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For two input sequences each containing </a:t>
            </a:r>
            <a:r>
              <a:rPr lang="en-US" i="1" smtClean="0"/>
              <a:t>n</a:t>
            </a:r>
            <a:r>
              <a:rPr lang="en-US" smtClean="0"/>
              <a:t> elements, each element needs to move from its input sequence to the output sequence</a:t>
            </a:r>
          </a:p>
          <a:p>
            <a:pPr eaLnBrk="1" hangingPunct="1"/>
            <a:r>
              <a:rPr lang="en-US" smtClean="0"/>
              <a:t>Merge time is O(</a:t>
            </a:r>
            <a:r>
              <a:rPr lang="en-US" i="1" smtClean="0"/>
              <a:t>n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Space requirements</a:t>
            </a:r>
          </a:p>
          <a:p>
            <a:pPr lvl="1" eaLnBrk="1" hangingPunct="1"/>
            <a:r>
              <a:rPr lang="en-US" smtClean="0"/>
              <a:t>The array cannot be merged in place</a:t>
            </a:r>
          </a:p>
          <a:p>
            <a:pPr lvl="1" eaLnBrk="1" hangingPunct="1"/>
            <a:r>
              <a:rPr lang="en-US" smtClean="0"/>
              <a:t>Additional space usage is O(</a:t>
            </a:r>
            <a:r>
              <a:rPr lang="en-US" i="1" smtClean="0"/>
              <a:t>n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Code for Merge</a:t>
            </a:r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524000"/>
            <a:ext cx="3732213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Merge Sort</a:t>
            </a:r>
          </a:p>
        </p:txBody>
      </p:sp>
      <p:sp>
        <p:nvSpPr>
          <p:cNvPr id="28262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We can modify merging to sort a single, unsorted array</a:t>
            </a:r>
          </a:p>
          <a:p>
            <a:pPr marL="914400" lvl="1" indent="-514350" eaLnBrk="1" hangingPunct="1">
              <a:buFont typeface="Tw Cen MT" pitchFamily="34" charset="0"/>
              <a:buAutoNum type="arabicPeriod"/>
            </a:pPr>
            <a:r>
              <a:rPr lang="en-US" smtClean="0"/>
              <a:t>Split the array into two halves</a:t>
            </a:r>
          </a:p>
          <a:p>
            <a:pPr marL="914400" lvl="1" indent="-514350" eaLnBrk="1" hangingPunct="1">
              <a:buFont typeface="Tw Cen MT" pitchFamily="34" charset="0"/>
              <a:buAutoNum type="arabicPeriod"/>
            </a:pPr>
            <a:r>
              <a:rPr lang="en-US" smtClean="0"/>
              <a:t>Sort the left half</a:t>
            </a:r>
          </a:p>
          <a:p>
            <a:pPr marL="914400" lvl="1" indent="-514350" eaLnBrk="1" hangingPunct="1">
              <a:buFont typeface="Tw Cen MT" pitchFamily="34" charset="0"/>
              <a:buAutoNum type="arabicPeriod"/>
            </a:pPr>
            <a:r>
              <a:rPr lang="en-US" smtClean="0"/>
              <a:t>Sort the right half</a:t>
            </a:r>
          </a:p>
          <a:p>
            <a:pPr marL="914400" lvl="1" indent="-514350" eaLnBrk="1" hangingPunct="1">
              <a:buFont typeface="Tw Cen MT" pitchFamily="34" charset="0"/>
              <a:buAutoNum type="arabicPeriod"/>
            </a:pPr>
            <a:r>
              <a:rPr lang="en-US" smtClean="0"/>
              <a:t>Merge the two</a:t>
            </a:r>
          </a:p>
          <a:p>
            <a:pPr marL="914400" lvl="1" indent="-514350" eaLnBrk="1" hangingPunct="1">
              <a:buFont typeface="Tw Cen MT" pitchFamily="34" charset="0"/>
              <a:buAutoNum type="arabicPeriod"/>
            </a:pPr>
            <a:endParaRPr lang="en-US" smtClean="0"/>
          </a:p>
          <a:p>
            <a:pPr eaLnBrk="1" hangingPunct="1"/>
            <a:r>
              <a:rPr lang="en-US" smtClean="0"/>
              <a:t>This algorithm can be written with a recursive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(recursive) Algorithm for Merge Sort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400050" indent="-400050" eaLnBrk="1" hangingPunct="1">
              <a:buFont typeface="Wingdings" pitchFamily="2" charset="2"/>
              <a:buNone/>
              <a:defRPr/>
            </a:pPr>
            <a:r>
              <a:rPr lang="en-US" sz="2700" b="1" smtClean="0">
                <a:solidFill>
                  <a:srgbClr val="5C92B5"/>
                </a:solidFill>
              </a:rPr>
              <a:t>Algorithm for Merge Sort</a:t>
            </a:r>
          </a:p>
          <a:p>
            <a:pPr marL="400050" indent="-400050" eaLnBrk="1" hangingPunct="1">
              <a:buClr>
                <a:schemeClr val="tx1"/>
              </a:buClr>
              <a:buSzPct val="100000"/>
              <a:buFont typeface="Tw Cen MT" pitchFamily="34" charset="0"/>
              <a:buAutoNum type="arabicPeriod"/>
              <a:defRPr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700" b="1" smtClean="0"/>
              <a:t> </a:t>
            </a:r>
            <a:r>
              <a:rPr lang="en-US" sz="2700" smtClean="0"/>
              <a:t>the table has more than one element</a:t>
            </a:r>
          </a:p>
          <a:p>
            <a:pPr marL="400050" indent="-400050" eaLnBrk="1" hangingPunct="1">
              <a:buClr>
                <a:schemeClr val="tx1"/>
              </a:buClr>
              <a:buSzPct val="100000"/>
              <a:buFont typeface="Tw Cen MT" pitchFamily="34" charset="0"/>
              <a:buAutoNum type="arabicPeriod"/>
              <a:defRPr/>
            </a:pPr>
            <a:r>
              <a:rPr lang="en-US" sz="2700" smtClean="0"/>
              <a:t> 	Store the first half of the table in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left_table</a:t>
            </a:r>
            <a:endParaRPr lang="en-US" sz="2700" smtClean="0">
              <a:latin typeface="Courier New" pitchFamily="49" charset="0"/>
              <a:cs typeface="Courier New" pitchFamily="49" charset="0"/>
            </a:endParaRPr>
          </a:p>
          <a:p>
            <a:pPr marL="400050" indent="-400050" eaLnBrk="1" hangingPunct="1">
              <a:buClr>
                <a:schemeClr val="tx1"/>
              </a:buClr>
              <a:buSzPct val="100000"/>
              <a:buFont typeface="Tw Cen MT" pitchFamily="34" charset="0"/>
              <a:buAutoNum type="arabicPeriod"/>
              <a:defRPr/>
            </a:pPr>
            <a:r>
              <a:rPr lang="en-US" sz="2700" smtClean="0"/>
              <a:t> 	Store the second half of the table in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right_table</a:t>
            </a:r>
          </a:p>
          <a:p>
            <a:pPr marL="400050" indent="-400050" eaLnBrk="1" hangingPunct="1">
              <a:buClr>
                <a:schemeClr val="tx1"/>
              </a:buClr>
              <a:buSzPct val="100000"/>
              <a:buFont typeface="Tw Cen MT" pitchFamily="34" charset="0"/>
              <a:buAutoNum type="arabicPeriod"/>
              <a:defRPr/>
            </a:pPr>
            <a:r>
              <a:rPr lang="en-US" sz="2700" smtClean="0"/>
              <a:t> 	Recursively apply the merge sort algorithm to 	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left_table</a:t>
            </a:r>
          </a:p>
          <a:p>
            <a:pPr marL="400050" indent="-400050" eaLnBrk="1" hangingPunct="1">
              <a:buClr>
                <a:schemeClr val="tx1"/>
              </a:buClr>
              <a:buSzPct val="100000"/>
              <a:buFont typeface="Tw Cen MT" pitchFamily="34" charset="0"/>
              <a:buAutoNum type="arabicPeriod"/>
              <a:defRPr/>
            </a:pPr>
            <a:r>
              <a:rPr lang="en-US" sz="2700" smtClean="0"/>
              <a:t> 	Recursively apply the merge sort algorithm to 	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right_table</a:t>
            </a:r>
          </a:p>
          <a:p>
            <a:pPr marL="400050" indent="-400050" eaLnBrk="1" hangingPunct="1">
              <a:buClr>
                <a:schemeClr val="tx1"/>
              </a:buClr>
              <a:buSzPct val="100000"/>
              <a:buFont typeface="Tw Cen MT" pitchFamily="34" charset="0"/>
              <a:buAutoNum type="arabicPeriod"/>
              <a:defRPr/>
            </a:pPr>
            <a:r>
              <a:rPr lang="en-US" sz="2700" smtClean="0"/>
              <a:t> 	Call the merge function with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left_table</a:t>
            </a:r>
            <a:r>
              <a:rPr lang="en-US" sz="2700" smtClean="0"/>
              <a:t> and 	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right_table</a:t>
            </a:r>
            <a:r>
              <a:rPr lang="en-US" sz="2700" smtClean="0"/>
              <a:t> as the input sequences and the original 	table as the output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Merge Sort</a:t>
            </a:r>
          </a:p>
        </p:txBody>
      </p:sp>
      <p:grpSp>
        <p:nvGrpSpPr>
          <p:cNvPr id="284674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84703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4704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91" name="Rectangle 90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87" name="Rectangle 8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89225" y="1962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50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132138" y="1962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589338" y="1962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4046538" y="1962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503738" y="1962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4951413" y="1962150"/>
            <a:ext cx="633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5394325" y="1962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5851525" y="1962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25" dur="200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27" dur="2000" spd="-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29" dur="2000" spd="-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31" dur="2000" spd="-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5" grpId="0"/>
      <p:bldP spid="96" grpId="0"/>
      <p:bldP spid="97" grpId="0"/>
      <p:bldP spid="99" grpId="0"/>
      <p:bldP spid="100" grpId="0"/>
      <p:bldP spid="101" grpId="0"/>
      <p:bldP spid="102" grpId="0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Merge Sort (cont.)</a:t>
            </a: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633413" y="3679825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5699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85724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5725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5700" name="Group 82"/>
          <p:cNvGrpSpPr>
            <a:grpSpLocks/>
          </p:cNvGrpSpPr>
          <p:nvPr/>
        </p:nvGrpSpPr>
        <p:grpSpPr bwMode="auto">
          <a:xfrm>
            <a:off x="1685925" y="2790825"/>
            <a:ext cx="5803900" cy="457200"/>
            <a:chOff x="1700547" y="2895600"/>
            <a:chExt cx="5803274" cy="457200"/>
          </a:xfrm>
        </p:grpSpPr>
        <p:grpSp>
          <p:nvGrpSpPr>
            <p:cNvPr id="285714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5715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5475" y="3679825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3684588" y="3679825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678238" y="3679825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597025" y="2851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50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039938" y="2851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497138" y="2851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954338" y="2851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21" dur="2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23" dur="2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2" grpId="0"/>
      <p:bldP spid="43" grpId="0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Merge Sort (cont.)</a:t>
            </a:r>
          </a:p>
        </p:txBody>
      </p:sp>
      <p:grpSp>
        <p:nvGrpSpPr>
          <p:cNvPr id="286722" name="Group 43"/>
          <p:cNvGrpSpPr>
            <a:grpSpLocks/>
          </p:cNvGrpSpPr>
          <p:nvPr/>
        </p:nvGrpSpPr>
        <p:grpSpPr bwMode="auto">
          <a:xfrm>
            <a:off x="633413" y="3679825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6723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86750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6751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6724" name="Group 82"/>
          <p:cNvGrpSpPr>
            <a:grpSpLocks/>
          </p:cNvGrpSpPr>
          <p:nvPr/>
        </p:nvGrpSpPr>
        <p:grpSpPr bwMode="auto">
          <a:xfrm>
            <a:off x="1685925" y="2790825"/>
            <a:ext cx="5803900" cy="457200"/>
            <a:chOff x="1700547" y="2895600"/>
            <a:chExt cx="5803274" cy="457200"/>
          </a:xfrm>
        </p:grpSpPr>
        <p:grpSp>
          <p:nvGrpSpPr>
            <p:cNvPr id="286740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6741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6725" name="Group 3"/>
          <p:cNvGrpSpPr>
            <a:grpSpLocks/>
          </p:cNvGrpSpPr>
          <p:nvPr/>
        </p:nvGrpSpPr>
        <p:grpSpPr bwMode="auto">
          <a:xfrm>
            <a:off x="625475" y="3679825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6726" name="Group 46"/>
          <p:cNvGrpSpPr>
            <a:grpSpLocks/>
          </p:cNvGrpSpPr>
          <p:nvPr/>
        </p:nvGrpSpPr>
        <p:grpSpPr bwMode="auto">
          <a:xfrm>
            <a:off x="3684588" y="3679825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6727" name="Group 2"/>
          <p:cNvGrpSpPr>
            <a:grpSpLocks/>
          </p:cNvGrpSpPr>
          <p:nvPr/>
        </p:nvGrpSpPr>
        <p:grpSpPr bwMode="auto">
          <a:xfrm>
            <a:off x="3678238" y="3679825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413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457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36575" y="3740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413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50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457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981075" y="3740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3515E-7 L -0.01007 0.1410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03515E-7 L 0.04132 0.14107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4" grpId="0" animBg="1"/>
      <p:bldP spid="65" grpId="0" animBg="1"/>
      <p:bldP spid="67" grpId="0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457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77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Merge Sort (cont.)</a:t>
            </a:r>
          </a:p>
        </p:txBody>
      </p:sp>
      <p:grpSp>
        <p:nvGrpSpPr>
          <p:cNvPr id="287747" name="Group 43"/>
          <p:cNvGrpSpPr>
            <a:grpSpLocks/>
          </p:cNvGrpSpPr>
          <p:nvPr/>
        </p:nvGrpSpPr>
        <p:grpSpPr bwMode="auto">
          <a:xfrm>
            <a:off x="633413" y="3679825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7748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87773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7774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7749" name="Group 82"/>
          <p:cNvGrpSpPr>
            <a:grpSpLocks/>
          </p:cNvGrpSpPr>
          <p:nvPr/>
        </p:nvGrpSpPr>
        <p:grpSpPr bwMode="auto">
          <a:xfrm>
            <a:off x="1685925" y="2790825"/>
            <a:ext cx="5803900" cy="457200"/>
            <a:chOff x="1700547" y="2895600"/>
            <a:chExt cx="5803274" cy="457200"/>
          </a:xfrm>
        </p:grpSpPr>
        <p:grpSp>
          <p:nvGrpSpPr>
            <p:cNvPr id="287763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7764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7750" name="Group 3"/>
          <p:cNvGrpSpPr>
            <a:grpSpLocks/>
          </p:cNvGrpSpPr>
          <p:nvPr/>
        </p:nvGrpSpPr>
        <p:grpSpPr bwMode="auto">
          <a:xfrm>
            <a:off x="625475" y="3679825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7751" name="Group 46"/>
          <p:cNvGrpSpPr>
            <a:grpSpLocks/>
          </p:cNvGrpSpPr>
          <p:nvPr/>
        </p:nvGrpSpPr>
        <p:grpSpPr bwMode="auto">
          <a:xfrm>
            <a:off x="3684588" y="3679825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7752" name="Group 2"/>
          <p:cNvGrpSpPr>
            <a:grpSpLocks/>
          </p:cNvGrpSpPr>
          <p:nvPr/>
        </p:nvGrpSpPr>
        <p:grpSpPr bwMode="auto">
          <a:xfrm>
            <a:off x="3678238" y="3679825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413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36575" y="3740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981075" y="3740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457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3515E-7 L -0.01007 0.14107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324 L 0.04098 0.13784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63" grpId="0"/>
      <p:bldP spid="67" grpId="0"/>
      <p:bldP spid="60" grpId="0" animBg="1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Merge Sort (cont.)</a:t>
            </a:r>
          </a:p>
        </p:txBody>
      </p:sp>
      <p:grpSp>
        <p:nvGrpSpPr>
          <p:cNvPr id="288770" name="Group 43"/>
          <p:cNvGrpSpPr>
            <a:grpSpLocks/>
          </p:cNvGrpSpPr>
          <p:nvPr/>
        </p:nvGrpSpPr>
        <p:grpSpPr bwMode="auto">
          <a:xfrm>
            <a:off x="633413" y="3679825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8771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88798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879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8772" name="Group 82"/>
          <p:cNvGrpSpPr>
            <a:grpSpLocks/>
          </p:cNvGrpSpPr>
          <p:nvPr/>
        </p:nvGrpSpPr>
        <p:grpSpPr bwMode="auto">
          <a:xfrm>
            <a:off x="1685925" y="2790825"/>
            <a:ext cx="5803900" cy="457200"/>
            <a:chOff x="1700547" y="2895600"/>
            <a:chExt cx="5803274" cy="457200"/>
          </a:xfrm>
        </p:grpSpPr>
        <p:grpSp>
          <p:nvGrpSpPr>
            <p:cNvPr id="288788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8789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8773" name="Group 3"/>
          <p:cNvGrpSpPr>
            <a:grpSpLocks/>
          </p:cNvGrpSpPr>
          <p:nvPr/>
        </p:nvGrpSpPr>
        <p:grpSpPr bwMode="auto">
          <a:xfrm>
            <a:off x="625475" y="3679825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8774" name="Group 46"/>
          <p:cNvGrpSpPr>
            <a:grpSpLocks/>
          </p:cNvGrpSpPr>
          <p:nvPr/>
        </p:nvGrpSpPr>
        <p:grpSpPr bwMode="auto">
          <a:xfrm>
            <a:off x="3684588" y="3679825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8775" name="Group 2"/>
          <p:cNvGrpSpPr>
            <a:grpSpLocks/>
          </p:cNvGrpSpPr>
          <p:nvPr/>
        </p:nvGrpSpPr>
        <p:grpSpPr bwMode="auto">
          <a:xfrm>
            <a:off x="3678238" y="3679825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36131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527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89338" y="3740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131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527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046538" y="3740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3515E-7 L -0.01007 0.1410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03515E-7 L 0.04132 0.14107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4" grpId="0" animBg="1"/>
      <p:bldP spid="65" grpId="0" animBg="1"/>
      <p:bldP spid="67" grpId="0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36131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9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Merge Sort (cont.)</a:t>
            </a:r>
          </a:p>
        </p:txBody>
      </p:sp>
      <p:grpSp>
        <p:nvGrpSpPr>
          <p:cNvPr id="289795" name="Group 43"/>
          <p:cNvGrpSpPr>
            <a:grpSpLocks/>
          </p:cNvGrpSpPr>
          <p:nvPr/>
        </p:nvGrpSpPr>
        <p:grpSpPr bwMode="auto">
          <a:xfrm>
            <a:off x="633413" y="3679825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9796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89823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9824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9797" name="Group 82"/>
          <p:cNvGrpSpPr>
            <a:grpSpLocks/>
          </p:cNvGrpSpPr>
          <p:nvPr/>
        </p:nvGrpSpPr>
        <p:grpSpPr bwMode="auto">
          <a:xfrm>
            <a:off x="1685925" y="2790825"/>
            <a:ext cx="5803900" cy="457200"/>
            <a:chOff x="1700547" y="2895600"/>
            <a:chExt cx="5803274" cy="457200"/>
          </a:xfrm>
        </p:grpSpPr>
        <p:grpSp>
          <p:nvGrpSpPr>
            <p:cNvPr id="289813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9814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9798" name="Group 3"/>
          <p:cNvGrpSpPr>
            <a:grpSpLocks/>
          </p:cNvGrpSpPr>
          <p:nvPr/>
        </p:nvGrpSpPr>
        <p:grpSpPr bwMode="auto">
          <a:xfrm>
            <a:off x="625475" y="3679825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9799" name="Group 46"/>
          <p:cNvGrpSpPr>
            <a:grpSpLocks/>
          </p:cNvGrpSpPr>
          <p:nvPr/>
        </p:nvGrpSpPr>
        <p:grpSpPr bwMode="auto">
          <a:xfrm>
            <a:off x="3684588" y="3679825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9800" name="Group 2"/>
          <p:cNvGrpSpPr>
            <a:grpSpLocks/>
          </p:cNvGrpSpPr>
          <p:nvPr/>
        </p:nvGrpSpPr>
        <p:grpSpPr bwMode="auto">
          <a:xfrm>
            <a:off x="3678238" y="3679825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360680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527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89338" y="3740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046538" y="3740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135438" y="3679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671888" y="3679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3 0.00786 L 0.04774 0.14107 " pathEditMode="relative" rAng="0" ptsTypes="AA">
                                      <p:cBhvr>
                                        <p:cTn id="6" dur="15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66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0.00786 L -0.00226 0.14107 " pathEditMode="relative" rAng="0" ptsTypes="AA">
                                      <p:cBhvr>
                                        <p:cTn id="12" dur="15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66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3" grpId="0" animBg="1"/>
      <p:bldP spid="62" grpId="0" animBg="1"/>
      <p:bldP spid="63" grpId="0"/>
      <p:bldP spid="67" grpId="0"/>
      <p:bldP spid="60" grpId="0" animBg="1"/>
      <p:bldP spid="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Selection Sort (cont.)</a:t>
            </a:r>
          </a:p>
        </p:txBody>
      </p:sp>
      <p:grpSp>
        <p:nvGrpSpPr>
          <p:cNvPr id="41986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2001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42003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42004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2005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2006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2007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57600" y="1524000"/>
            <a:ext cx="5105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to the subscript of a smallest 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Merge Sort (cont.)</a:t>
            </a:r>
          </a:p>
        </p:txBody>
      </p:sp>
      <p:grpSp>
        <p:nvGrpSpPr>
          <p:cNvPr id="290818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90851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0852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0819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0820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5475" y="3679825"/>
            <a:ext cx="4056063" cy="457200"/>
            <a:chOff x="626103" y="3680496"/>
            <a:chExt cx="4055301" cy="457200"/>
          </a:xfrm>
        </p:grpSpPr>
        <p:grpSp>
          <p:nvGrpSpPr>
            <p:cNvPr id="290827" name="Group 43"/>
            <p:cNvGrpSpPr>
              <a:grpSpLocks/>
            </p:cNvGrpSpPr>
            <p:nvPr/>
          </p:nvGrpSpPr>
          <p:grpSpPr bwMode="auto">
            <a:xfrm>
              <a:off x="633079" y="3680496"/>
              <a:ext cx="900448" cy="457200"/>
              <a:chOff x="626103" y="3680496"/>
              <a:chExt cx="9004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25476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6989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290828" name="Group 3"/>
            <p:cNvGrpSpPr>
              <a:grpSpLocks/>
            </p:cNvGrpSpPr>
            <p:nvPr/>
          </p:nvGrpSpPr>
          <p:grpSpPr bwMode="auto">
            <a:xfrm>
              <a:off x="626103" y="3680496"/>
              <a:ext cx="900448" cy="457200"/>
              <a:chOff x="626103" y="3680496"/>
              <a:chExt cx="9004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610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06893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</p:grpSp>
        <p:grpSp>
          <p:nvGrpSpPr>
            <p:cNvPr id="290829" name="Group 46"/>
            <p:cNvGrpSpPr>
              <a:grpSpLocks/>
            </p:cNvGrpSpPr>
            <p:nvPr/>
          </p:nvGrpSpPr>
          <p:grpSpPr bwMode="auto">
            <a:xfrm>
              <a:off x="3685237" y="3680496"/>
              <a:ext cx="900448" cy="457200"/>
              <a:chOff x="626103" y="3680496"/>
              <a:chExt cx="900448" cy="4572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625507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69924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290830" name="Group 2"/>
            <p:cNvGrpSpPr>
              <a:grpSpLocks/>
            </p:cNvGrpSpPr>
            <p:nvPr/>
          </p:nvGrpSpPr>
          <p:grpSpPr bwMode="auto">
            <a:xfrm>
              <a:off x="3678261" y="3680496"/>
              <a:ext cx="914400" cy="457200"/>
              <a:chOff x="2485490" y="3680496"/>
              <a:chExt cx="914400" cy="4572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485521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942635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sp>
          <p:nvSpPr>
            <p:cNvPr id="290831" name="TextBox 62"/>
            <p:cNvSpPr txBox="1">
              <a:spLocks noChangeArrowheads="1"/>
            </p:cNvSpPr>
            <p:nvPr/>
          </p:nvSpPr>
          <p:spPr bwMode="auto">
            <a:xfrm>
              <a:off x="3589517" y="3739819"/>
              <a:ext cx="6346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290832" name="TextBox 66"/>
            <p:cNvSpPr txBox="1">
              <a:spLocks noChangeArrowheads="1"/>
            </p:cNvSpPr>
            <p:nvPr/>
          </p:nvSpPr>
          <p:spPr bwMode="auto">
            <a:xfrm>
              <a:off x="4046717" y="3739819"/>
              <a:ext cx="6346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35407" y="3680496"/>
              <a:ext cx="45711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71944" y="3680496"/>
              <a:ext cx="45711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1679575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Merge Sort (cont.)</a:t>
            </a:r>
          </a:p>
        </p:txBody>
      </p:sp>
      <p:grpSp>
        <p:nvGrpSpPr>
          <p:cNvPr id="291842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91864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1865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1843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1844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1845" name="Group 63"/>
          <p:cNvGrpSpPr>
            <a:grpSpLocks/>
          </p:cNvGrpSpPr>
          <p:nvPr/>
        </p:nvGrpSpPr>
        <p:grpSpPr bwMode="auto">
          <a:xfrm>
            <a:off x="1679575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194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054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Merge Sort (cont.)</a:t>
            </a:r>
          </a:p>
        </p:txBody>
      </p:sp>
      <p:grpSp>
        <p:nvGrpSpPr>
          <p:cNvPr id="292866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92890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2891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2867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2868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2869" name="Group 63"/>
          <p:cNvGrpSpPr>
            <a:grpSpLocks/>
          </p:cNvGrpSpPr>
          <p:nvPr/>
        </p:nvGrpSpPr>
        <p:grpSpPr bwMode="auto">
          <a:xfrm>
            <a:off x="1679575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2870" name="Group 5"/>
          <p:cNvGrpSpPr>
            <a:grpSpLocks/>
          </p:cNvGrpSpPr>
          <p:nvPr/>
        </p:nvGrpSpPr>
        <p:grpSpPr bwMode="auto">
          <a:xfrm>
            <a:off x="5194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292871" name="Group 6"/>
          <p:cNvGrpSpPr>
            <a:grpSpLocks/>
          </p:cNvGrpSpPr>
          <p:nvPr/>
        </p:nvGrpSpPr>
        <p:grpSpPr bwMode="auto">
          <a:xfrm>
            <a:off x="7054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8974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897563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Merge Sort (cont.)</a:t>
            </a:r>
          </a:p>
        </p:txBody>
      </p:sp>
      <p:grpSp>
        <p:nvGrpSpPr>
          <p:cNvPr id="293890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93917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3918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3891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3892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3893" name="Group 63"/>
          <p:cNvGrpSpPr>
            <a:grpSpLocks/>
          </p:cNvGrpSpPr>
          <p:nvPr/>
        </p:nvGrpSpPr>
        <p:grpSpPr bwMode="auto">
          <a:xfrm>
            <a:off x="1679575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3894" name="Group 5"/>
          <p:cNvGrpSpPr>
            <a:grpSpLocks/>
          </p:cNvGrpSpPr>
          <p:nvPr/>
        </p:nvGrpSpPr>
        <p:grpSpPr bwMode="auto">
          <a:xfrm>
            <a:off x="5194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293895" name="Group 6"/>
          <p:cNvGrpSpPr>
            <a:grpSpLocks/>
          </p:cNvGrpSpPr>
          <p:nvPr/>
        </p:nvGrpSpPr>
        <p:grpSpPr bwMode="auto">
          <a:xfrm>
            <a:off x="7054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8974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897563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5194300" y="3679825"/>
            <a:ext cx="901700" cy="457200"/>
            <a:chOff x="5194883" y="3680496"/>
            <a:chExt cx="900448" cy="457200"/>
          </a:xfrm>
        </p:grpSpPr>
        <p:sp>
          <p:nvSpPr>
            <p:cNvPr id="44" name="Rectangle 43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Merge Sort (cont.)</a:t>
            </a:r>
          </a:p>
        </p:txBody>
      </p:sp>
      <p:grpSp>
        <p:nvGrpSpPr>
          <p:cNvPr id="294914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94938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493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4915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4916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4917" name="Group 63"/>
          <p:cNvGrpSpPr>
            <a:grpSpLocks/>
          </p:cNvGrpSpPr>
          <p:nvPr/>
        </p:nvGrpSpPr>
        <p:grpSpPr bwMode="auto">
          <a:xfrm>
            <a:off x="1679575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4918" name="Group 5"/>
          <p:cNvGrpSpPr>
            <a:grpSpLocks/>
          </p:cNvGrpSpPr>
          <p:nvPr/>
        </p:nvGrpSpPr>
        <p:grpSpPr bwMode="auto">
          <a:xfrm>
            <a:off x="5194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294919" name="Group 6"/>
          <p:cNvGrpSpPr>
            <a:grpSpLocks/>
          </p:cNvGrpSpPr>
          <p:nvPr/>
        </p:nvGrpSpPr>
        <p:grpSpPr bwMode="auto">
          <a:xfrm>
            <a:off x="7054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7389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737475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Merge Sort (cont.)</a:t>
            </a:r>
          </a:p>
        </p:txBody>
      </p:sp>
      <p:grpSp>
        <p:nvGrpSpPr>
          <p:cNvPr id="295938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95965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5966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5939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5940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5941" name="Group 63"/>
          <p:cNvGrpSpPr>
            <a:grpSpLocks/>
          </p:cNvGrpSpPr>
          <p:nvPr/>
        </p:nvGrpSpPr>
        <p:grpSpPr bwMode="auto">
          <a:xfrm>
            <a:off x="1679575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5942" name="Group 5"/>
          <p:cNvGrpSpPr>
            <a:grpSpLocks/>
          </p:cNvGrpSpPr>
          <p:nvPr/>
        </p:nvGrpSpPr>
        <p:grpSpPr bwMode="auto">
          <a:xfrm>
            <a:off x="5194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295943" name="Group 6"/>
          <p:cNvGrpSpPr>
            <a:grpSpLocks/>
          </p:cNvGrpSpPr>
          <p:nvPr/>
        </p:nvGrpSpPr>
        <p:grpSpPr bwMode="auto">
          <a:xfrm>
            <a:off x="7054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7389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737475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7054850" y="3679825"/>
            <a:ext cx="900113" cy="457200"/>
            <a:chOff x="5194883" y="3680496"/>
            <a:chExt cx="900448" cy="457200"/>
          </a:xfrm>
        </p:grpSpPr>
        <p:sp>
          <p:nvSpPr>
            <p:cNvPr id="44" name="Rectangle 43"/>
            <p:cNvSpPr/>
            <p:nvPr/>
          </p:nvSpPr>
          <p:spPr>
            <a:xfrm>
              <a:off x="5194883" y="3680496"/>
              <a:ext cx="45737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37961" y="3680496"/>
              <a:ext cx="45737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Merge Sort (cont.)</a:t>
            </a:r>
          </a:p>
        </p:txBody>
      </p:sp>
      <p:grpSp>
        <p:nvGrpSpPr>
          <p:cNvPr id="296962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96989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6990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6963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6964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6965" name="Group 63"/>
          <p:cNvGrpSpPr>
            <a:grpSpLocks/>
          </p:cNvGrpSpPr>
          <p:nvPr/>
        </p:nvGrpSpPr>
        <p:grpSpPr bwMode="auto">
          <a:xfrm>
            <a:off x="1679575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194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054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47" name="Rectangle 4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Merge Sort (cont.)</a:t>
            </a:r>
          </a:p>
        </p:txBody>
      </p:sp>
      <p:grpSp>
        <p:nvGrpSpPr>
          <p:cNvPr id="297986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98018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801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1679575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47" name="Rectangle 4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97992" name="Group 4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</p:grpSp>
        <p:grpSp>
          <p:nvGrpSpPr>
            <p:cNvPr id="297993" name="Group 43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Merge Sort</a:t>
            </a:r>
          </a:p>
        </p:txBody>
      </p:sp>
      <p:sp>
        <p:nvSpPr>
          <p:cNvPr id="29901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Each backward step requires a movement of </a:t>
            </a:r>
            <a:r>
              <a:rPr lang="en-US" i="1" smtClean="0"/>
              <a:t>n</a:t>
            </a:r>
            <a:r>
              <a:rPr lang="en-US" smtClean="0"/>
              <a:t> elements from smaller-size arrays to larger arrays; the effort is O(</a:t>
            </a:r>
            <a:r>
              <a:rPr lang="en-US" i="1" smtClean="0"/>
              <a:t>n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The number of steps which require merging is log </a:t>
            </a:r>
            <a:r>
              <a:rPr lang="en-US" i="1" smtClean="0"/>
              <a:t>n </a:t>
            </a:r>
            <a:r>
              <a:rPr lang="en-US" smtClean="0"/>
              <a:t>because each recursive call splits the array in half</a:t>
            </a:r>
          </a:p>
          <a:p>
            <a:pPr eaLnBrk="1" hangingPunct="1"/>
            <a:r>
              <a:rPr lang="en-US" smtClean="0"/>
              <a:t>The total effort to reconstruct the sorted array through merging is O(</a:t>
            </a:r>
            <a:r>
              <a:rPr lang="en-US" i="1" smtClean="0"/>
              <a:t>n</a:t>
            </a:r>
            <a:r>
              <a:rPr lang="en-US" smtClean="0"/>
              <a:t> log </a:t>
            </a:r>
            <a:r>
              <a:rPr lang="en-US" i="1" smtClean="0"/>
              <a:t>n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Merge Sort (cont.)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 cstate="print"/>
            <a:stretch>
              <a:fillRect l="-1481" t="-1500" r="-148" b="-8750"/>
            </a:stretch>
          </a:blipFill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Selection Sort Refinement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3011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3029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43030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43031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3032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3033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3034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Code for Merge Sort</a:t>
            </a:r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90688"/>
            <a:ext cx="33432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319463"/>
            <a:ext cx="32639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10.8</a:t>
            </a:r>
          </a:p>
        </p:txBody>
      </p:sp>
      <p:sp>
        <p:nvSpPr>
          <p:cNvPr id="3020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Heapsort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Heapsort</a:t>
            </a:r>
          </a:p>
        </p:txBody>
      </p:sp>
      <p:sp>
        <p:nvSpPr>
          <p:cNvPr id="3031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Merge sort time is O(</a:t>
            </a:r>
            <a:r>
              <a:rPr lang="en-US" i="1" smtClean="0"/>
              <a:t>n</a:t>
            </a:r>
            <a:r>
              <a:rPr lang="en-US" smtClean="0"/>
              <a:t> log </a:t>
            </a:r>
            <a:r>
              <a:rPr lang="en-US" i="1" smtClean="0"/>
              <a:t>n</a:t>
            </a:r>
            <a:r>
              <a:rPr lang="en-US" smtClean="0"/>
              <a:t>) but still requires, temporarily, </a:t>
            </a:r>
            <a:r>
              <a:rPr lang="en-US" i="1" smtClean="0"/>
              <a:t>n</a:t>
            </a:r>
            <a:r>
              <a:rPr lang="en-US" smtClean="0"/>
              <a:t> extra storage locations</a:t>
            </a:r>
          </a:p>
          <a:p>
            <a:pPr eaLnBrk="1" hangingPunct="1"/>
            <a:r>
              <a:rPr lang="en-US" i="1" smtClean="0"/>
              <a:t>Heapsort</a:t>
            </a:r>
            <a:r>
              <a:rPr lang="en-US" smtClean="0"/>
              <a:t> does not require any additional storage</a:t>
            </a:r>
          </a:p>
          <a:p>
            <a:pPr eaLnBrk="1" hangingPunct="1"/>
            <a:r>
              <a:rPr lang="en-US" smtClean="0"/>
              <a:t>As its name implies, heapsort uses a heap to store the array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Heapsort Algorithm</a:t>
            </a:r>
          </a:p>
        </p:txBody>
      </p:sp>
      <p:sp>
        <p:nvSpPr>
          <p:cNvPr id="3041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A max heap is a data structure that maintains the largest value at the top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Once we have a heap, we can remove one item at a time from the heap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The item removed is always the top element, and we will place it at the bottom of the heap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When we reheap, the larger of a node’s two children is moved up the heap, so the new heap will have the next largest item as its root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As we continue to remove items from the heap, the heap size shrinks as the number of the removed items increases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If we implement the heap using an array, each element removed will be placed at the end of the array, but in front of the elements that were removed earlier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After we remove the last element, the array will be sorted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</a:t>
            </a:r>
          </a:p>
        </p:txBody>
      </p:sp>
      <p:grpSp>
        <p:nvGrpSpPr>
          <p:cNvPr id="30515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89</a:t>
              </a:r>
            </a:p>
          </p:txBody>
        </p:sp>
        <p:grpSp>
          <p:nvGrpSpPr>
            <p:cNvPr id="30515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30515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518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0515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517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30517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0517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0617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89</a:t>
              </a:r>
            </a:p>
          </p:txBody>
        </p:sp>
        <p:grpSp>
          <p:nvGrpSpPr>
            <p:cNvPr id="30618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30618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620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0618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619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30619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0619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0720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89</a:t>
              </a:r>
            </a:p>
          </p:txBody>
        </p:sp>
        <p:grpSp>
          <p:nvGrpSpPr>
            <p:cNvPr id="30720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30720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722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0720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721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30722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0722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0822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30822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30822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825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0823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824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30824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0824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0925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30925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30925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927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0925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926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30926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0926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1027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31027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31027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030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1027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029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31029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1029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4035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4053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44058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44059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4060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4061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4062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44054" name="Group 22"/>
          <p:cNvGrpSpPr>
            <a:grpSpLocks/>
          </p:cNvGrpSpPr>
          <p:nvPr/>
        </p:nvGrpSpPr>
        <p:grpSpPr bwMode="auto">
          <a:xfrm>
            <a:off x="1255713" y="4370388"/>
            <a:ext cx="976312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057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sp>
        <p:nvSpPr>
          <p:cNvPr id="29" name="Isosceles Triangle 28"/>
          <p:cNvSpPr/>
          <p:nvPr/>
        </p:nvSpPr>
        <p:spPr>
          <a:xfrm rot="5400000">
            <a:off x="4107656" y="188039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1129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31130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31130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132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1130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131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131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1131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1232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31232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31232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234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1232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233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234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1234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1334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31334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31334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337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1335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336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336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1336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1437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31437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31437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439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1437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438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438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1438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1539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31539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31539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542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1539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541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541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1541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1641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74</a:t>
              </a:r>
            </a:p>
          </p:txBody>
        </p:sp>
        <p:grpSp>
          <p:nvGrpSpPr>
            <p:cNvPr id="31642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642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644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1642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643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643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1643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1744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74</a:t>
              </a:r>
            </a:p>
          </p:txBody>
        </p:sp>
        <p:grpSp>
          <p:nvGrpSpPr>
            <p:cNvPr id="31744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1744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746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744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745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746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1746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1846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74</a:t>
              </a:r>
            </a:p>
          </p:txBody>
        </p:sp>
        <p:grpSp>
          <p:nvGrpSpPr>
            <p:cNvPr id="31846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1846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849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847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848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848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1848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1949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74</a:t>
              </a:r>
            </a:p>
          </p:txBody>
        </p:sp>
        <p:grpSp>
          <p:nvGrpSpPr>
            <p:cNvPr id="31949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1949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951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949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950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950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1950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2051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74</a:t>
              </a:r>
            </a:p>
          </p:txBody>
        </p:sp>
        <p:grpSp>
          <p:nvGrpSpPr>
            <p:cNvPr id="32051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2051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054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051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053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2053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2053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Sorting entails arranging data in decreasing (or nonincreasing) or increasing (or nondecreasing) order</a:t>
            </a:r>
          </a:p>
          <a:p>
            <a:pPr eaLnBrk="1" hangingPunct="1"/>
            <a:r>
              <a:rPr lang="en-US" smtClean="0"/>
              <a:t>Familiarity with sorting algorithms is an important programming skill</a:t>
            </a:r>
          </a:p>
          <a:p>
            <a:pPr eaLnBrk="1" hangingPunct="1"/>
            <a:r>
              <a:rPr lang="en-US" smtClean="0"/>
              <a:t>The study of sorting algorithms provides insight into</a:t>
            </a:r>
          </a:p>
          <a:p>
            <a:pPr lvl="1" eaLnBrk="1" hangingPunct="1"/>
            <a:r>
              <a:rPr lang="en-US" smtClean="0"/>
              <a:t>problem solving techniques such as </a:t>
            </a:r>
            <a:r>
              <a:rPr lang="en-US" i="1" smtClean="0"/>
              <a:t>divide and conquer</a:t>
            </a:r>
          </a:p>
          <a:p>
            <a:pPr lvl="1" eaLnBrk="1" hangingPunct="1"/>
            <a:r>
              <a:rPr lang="en-US" smtClean="0"/>
              <a:t>the analysis and comparison of algorithms which perform the same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5059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5077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45085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45086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5087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5088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5089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45078" name="Group 22"/>
          <p:cNvGrpSpPr>
            <a:grpSpLocks/>
          </p:cNvGrpSpPr>
          <p:nvPr/>
        </p:nvGrpSpPr>
        <p:grpSpPr bwMode="auto">
          <a:xfrm>
            <a:off x="1255713" y="4370388"/>
            <a:ext cx="976312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084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45079" name="Group 25"/>
          <p:cNvGrpSpPr>
            <a:grpSpLocks/>
          </p:cNvGrpSpPr>
          <p:nvPr/>
        </p:nvGrpSpPr>
        <p:grpSpPr bwMode="auto">
          <a:xfrm>
            <a:off x="1363663" y="4376738"/>
            <a:ext cx="976312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6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082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sp>
        <p:nvSpPr>
          <p:cNvPr id="29" name="Isosceles Triangle 28"/>
          <p:cNvSpPr/>
          <p:nvPr/>
        </p:nvSpPr>
        <p:spPr>
          <a:xfrm rot="5400000">
            <a:off x="4107656" y="21407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2153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28</a:t>
              </a:r>
            </a:p>
          </p:txBody>
        </p:sp>
        <p:grpSp>
          <p:nvGrpSpPr>
            <p:cNvPr id="32154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2154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156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154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155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2155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155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2256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66</a:t>
              </a:r>
            </a:p>
          </p:txBody>
        </p:sp>
        <p:grpSp>
          <p:nvGrpSpPr>
            <p:cNvPr id="32256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2256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258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256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257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2258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258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2358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66</a:t>
              </a:r>
            </a:p>
          </p:txBody>
        </p:sp>
        <p:grpSp>
          <p:nvGrpSpPr>
            <p:cNvPr id="32358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</p:grpSp>
        <p:grpSp>
          <p:nvGrpSpPr>
            <p:cNvPr id="32358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361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359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360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2360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360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2461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66</a:t>
              </a:r>
            </a:p>
          </p:txBody>
        </p:sp>
        <p:grpSp>
          <p:nvGrpSpPr>
            <p:cNvPr id="32461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</p:grpSp>
        <p:grpSp>
          <p:nvGrpSpPr>
            <p:cNvPr id="32461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463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461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462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2462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462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2563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66</a:t>
              </a:r>
            </a:p>
          </p:txBody>
        </p:sp>
        <p:grpSp>
          <p:nvGrpSpPr>
            <p:cNvPr id="32563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</p:grpSp>
        <p:grpSp>
          <p:nvGrpSpPr>
            <p:cNvPr id="32563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566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563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565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2565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565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2665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66</a:t>
              </a:r>
            </a:p>
          </p:txBody>
        </p:sp>
        <p:grpSp>
          <p:nvGrpSpPr>
            <p:cNvPr id="32666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</p:grpSp>
        <p:grpSp>
          <p:nvGrpSpPr>
            <p:cNvPr id="32666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668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666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667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2667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667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2768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2768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</p:grpSp>
        <p:grpSp>
          <p:nvGrpSpPr>
            <p:cNvPr id="32768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770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768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769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2770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770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2870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39</a:t>
              </a:r>
            </a:p>
          </p:txBody>
        </p:sp>
        <p:grpSp>
          <p:nvGrpSpPr>
            <p:cNvPr id="32870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870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873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871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872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2872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872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2973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39</a:t>
              </a:r>
            </a:p>
          </p:txBody>
        </p:sp>
        <p:grpSp>
          <p:nvGrpSpPr>
            <p:cNvPr id="32973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973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975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973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974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2974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974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3075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39</a:t>
              </a:r>
            </a:p>
          </p:txBody>
        </p:sp>
        <p:grpSp>
          <p:nvGrpSpPr>
            <p:cNvPr id="33075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3075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078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075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077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3077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077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6083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6101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46112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46113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6114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6115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6116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46102" name="Group 22"/>
          <p:cNvGrpSpPr>
            <a:grpSpLocks/>
          </p:cNvGrpSpPr>
          <p:nvPr/>
        </p:nvGrpSpPr>
        <p:grpSpPr bwMode="auto">
          <a:xfrm>
            <a:off x="1255713" y="4370388"/>
            <a:ext cx="976312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111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46103" name="Group 25"/>
          <p:cNvGrpSpPr>
            <a:grpSpLocks/>
          </p:cNvGrpSpPr>
          <p:nvPr/>
        </p:nvGrpSpPr>
        <p:grpSpPr bwMode="auto">
          <a:xfrm>
            <a:off x="1363663" y="4376738"/>
            <a:ext cx="976312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6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109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46104" name="Group 28"/>
          <p:cNvGrpSpPr>
            <a:grpSpLocks/>
          </p:cNvGrpSpPr>
          <p:nvPr/>
        </p:nvGrpSpPr>
        <p:grpSpPr bwMode="auto">
          <a:xfrm>
            <a:off x="1706563" y="4376738"/>
            <a:ext cx="976312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107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26706" y="25217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3177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39</a:t>
              </a:r>
            </a:p>
          </p:txBody>
        </p:sp>
        <p:grpSp>
          <p:nvGrpSpPr>
            <p:cNvPr id="33178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3178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180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178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179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3179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179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3280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39</a:t>
              </a:r>
            </a:p>
          </p:txBody>
        </p:sp>
        <p:grpSp>
          <p:nvGrpSpPr>
            <p:cNvPr id="33280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3280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282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280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281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3282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282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3382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33382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3382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385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383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384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384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384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3485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  <p:grpSp>
          <p:nvGrpSpPr>
            <p:cNvPr id="33485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3485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487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485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486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486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486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3587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  <p:grpSp>
          <p:nvGrpSpPr>
            <p:cNvPr id="33587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3587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590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587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589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589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589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3689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  <p:grpSp>
          <p:nvGrpSpPr>
            <p:cNvPr id="33690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3690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692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690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691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691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691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3792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  <p:grpSp>
          <p:nvGrpSpPr>
            <p:cNvPr id="33792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3792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794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792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793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794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794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3894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  <p:grpSp>
          <p:nvGrpSpPr>
            <p:cNvPr id="33894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3894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897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895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896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896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896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3997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grpSp>
          <p:nvGrpSpPr>
            <p:cNvPr id="33997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3997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999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997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998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998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998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4099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32</a:t>
              </a:r>
            </a:p>
          </p:txBody>
        </p:sp>
        <p:grpSp>
          <p:nvGrpSpPr>
            <p:cNvPr id="34099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4099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102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099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101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101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101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7107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7125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47136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47137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7138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7139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7140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47126" name="Group 22"/>
          <p:cNvGrpSpPr>
            <a:grpSpLocks/>
          </p:cNvGrpSpPr>
          <p:nvPr/>
        </p:nvGrpSpPr>
        <p:grpSpPr bwMode="auto">
          <a:xfrm>
            <a:off x="1255713" y="4370388"/>
            <a:ext cx="976312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135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47127" name="Group 25"/>
          <p:cNvGrpSpPr>
            <a:grpSpLocks/>
          </p:cNvGrpSpPr>
          <p:nvPr/>
        </p:nvGrpSpPr>
        <p:grpSpPr bwMode="auto">
          <a:xfrm>
            <a:off x="1363663" y="4376738"/>
            <a:ext cx="976312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6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133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47128" name="Group 28"/>
          <p:cNvGrpSpPr>
            <a:grpSpLocks/>
          </p:cNvGrpSpPr>
          <p:nvPr/>
        </p:nvGrpSpPr>
        <p:grpSpPr bwMode="auto">
          <a:xfrm>
            <a:off x="1706563" y="4376738"/>
            <a:ext cx="976312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131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07656" y="2826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4201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32</a:t>
              </a:r>
            </a:p>
          </p:txBody>
        </p:sp>
        <p:grpSp>
          <p:nvGrpSpPr>
            <p:cNvPr id="34202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4202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204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202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203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203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203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4304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32</a:t>
              </a:r>
            </a:p>
          </p:txBody>
        </p:sp>
        <p:grpSp>
          <p:nvGrpSpPr>
            <p:cNvPr id="34304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4304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306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304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305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306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306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4406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32</a:t>
              </a:r>
            </a:p>
          </p:txBody>
        </p:sp>
        <p:grpSp>
          <p:nvGrpSpPr>
            <p:cNvPr id="34406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4406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409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407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408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408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408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4509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32</a:t>
              </a:r>
            </a:p>
          </p:txBody>
        </p:sp>
        <p:grpSp>
          <p:nvGrpSpPr>
            <p:cNvPr id="34509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4509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511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509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510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510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510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4611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4611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4611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614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611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613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613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613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4713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34714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714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716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714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715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715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715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4816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34816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4816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818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816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817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818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818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4918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34918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4918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921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919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920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920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920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5021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35021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5021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023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021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022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022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022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5123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35123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5123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126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123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125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125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125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8131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8149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48160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48161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8162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8163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8164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48150" name="Group 22"/>
          <p:cNvGrpSpPr>
            <a:grpSpLocks/>
          </p:cNvGrpSpPr>
          <p:nvPr/>
        </p:nvGrpSpPr>
        <p:grpSpPr bwMode="auto">
          <a:xfrm>
            <a:off x="1255713" y="4370388"/>
            <a:ext cx="976312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159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48151" name="Group 25"/>
          <p:cNvGrpSpPr>
            <a:grpSpLocks/>
          </p:cNvGrpSpPr>
          <p:nvPr/>
        </p:nvGrpSpPr>
        <p:grpSpPr bwMode="auto">
          <a:xfrm>
            <a:off x="1363663" y="4376738"/>
            <a:ext cx="976312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6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157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48152" name="Group 28"/>
          <p:cNvGrpSpPr>
            <a:grpSpLocks/>
          </p:cNvGrpSpPr>
          <p:nvPr/>
        </p:nvGrpSpPr>
        <p:grpSpPr bwMode="auto">
          <a:xfrm>
            <a:off x="2155825" y="4376738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155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26706" y="25217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5225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5226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5226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228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226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227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227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227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5328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28</a:t>
              </a:r>
            </a:p>
          </p:txBody>
        </p:sp>
        <p:grpSp>
          <p:nvGrpSpPr>
            <p:cNvPr id="35328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5328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330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328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329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330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330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5430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28</a:t>
              </a:r>
            </a:p>
          </p:txBody>
        </p:sp>
        <p:grpSp>
          <p:nvGrpSpPr>
            <p:cNvPr id="35430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5430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433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431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432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432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432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5533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28</a:t>
              </a:r>
            </a:p>
          </p:txBody>
        </p:sp>
        <p:grpSp>
          <p:nvGrpSpPr>
            <p:cNvPr id="35533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5533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535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533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534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534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534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5635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28</a:t>
              </a:r>
            </a:p>
          </p:txBody>
        </p:sp>
        <p:grpSp>
          <p:nvGrpSpPr>
            <p:cNvPr id="35635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5635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638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635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637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637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637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5737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35738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5738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740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738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739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739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739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5840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26</a:t>
              </a:r>
            </a:p>
          </p:txBody>
        </p:sp>
        <p:grpSp>
          <p:nvGrpSpPr>
            <p:cNvPr id="35840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5840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842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840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841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842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842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5942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26</a:t>
              </a:r>
            </a:p>
          </p:txBody>
        </p:sp>
        <p:grpSp>
          <p:nvGrpSpPr>
            <p:cNvPr id="35942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5942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945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943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944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944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944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6045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26</a:t>
              </a:r>
            </a:p>
          </p:txBody>
        </p:sp>
        <p:grpSp>
          <p:nvGrpSpPr>
            <p:cNvPr id="36045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6045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6047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6045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6046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6046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6046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6147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26</a:t>
              </a:r>
            </a:p>
          </p:txBody>
        </p:sp>
        <p:grpSp>
          <p:nvGrpSpPr>
            <p:cNvPr id="36147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6147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6150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6147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6149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6149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6149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9155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9173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49184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49185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9186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9187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9188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49174" name="Group 22"/>
          <p:cNvGrpSpPr>
            <a:grpSpLocks/>
          </p:cNvGrpSpPr>
          <p:nvPr/>
        </p:nvGrpSpPr>
        <p:grpSpPr bwMode="auto">
          <a:xfrm>
            <a:off x="1255713" y="4370388"/>
            <a:ext cx="976312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183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49175" name="Group 25"/>
          <p:cNvGrpSpPr>
            <a:grpSpLocks/>
          </p:cNvGrpSpPr>
          <p:nvPr/>
        </p:nvGrpSpPr>
        <p:grpSpPr bwMode="auto">
          <a:xfrm>
            <a:off x="1363663" y="4376738"/>
            <a:ext cx="976312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6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181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49176" name="Group 28"/>
          <p:cNvGrpSpPr>
            <a:grpSpLocks/>
          </p:cNvGrpSpPr>
          <p:nvPr/>
        </p:nvGrpSpPr>
        <p:grpSpPr bwMode="auto">
          <a:xfrm>
            <a:off x="2155825" y="4376738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179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26706" y="2826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6249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26</a:t>
              </a:r>
            </a:p>
          </p:txBody>
        </p:sp>
        <p:grpSp>
          <p:nvGrpSpPr>
            <p:cNvPr id="36250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6250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6252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6250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6251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6251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6251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6352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36352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6352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6354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6352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6353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6354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6354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6454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grpSp>
          <p:nvGrpSpPr>
            <p:cNvPr id="36454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6454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6457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6455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6456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6456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6456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6557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grpSp>
          <p:nvGrpSpPr>
            <p:cNvPr id="36557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6557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6559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6557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6558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6558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6558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6659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grpSp>
          <p:nvGrpSpPr>
            <p:cNvPr id="36659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6659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6662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6659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6661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6661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6661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6761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grpSp>
          <p:nvGrpSpPr>
            <p:cNvPr id="36762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6762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6764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6762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6763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6763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6763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6864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6864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6864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6866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6864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6865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6866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6866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6966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6966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6966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6969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6967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6968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6968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6968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7069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7069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7069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7071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7069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7070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7070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7070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7171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7171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7171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7174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7171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7173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7173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7173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0179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0197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50208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50209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50210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50211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50212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50198" name="Group 22"/>
          <p:cNvGrpSpPr>
            <a:grpSpLocks/>
          </p:cNvGrpSpPr>
          <p:nvPr/>
        </p:nvGrpSpPr>
        <p:grpSpPr bwMode="auto">
          <a:xfrm>
            <a:off x="1255713" y="4370388"/>
            <a:ext cx="976312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207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50199" name="Group 25"/>
          <p:cNvGrpSpPr>
            <a:grpSpLocks/>
          </p:cNvGrpSpPr>
          <p:nvPr/>
        </p:nvGrpSpPr>
        <p:grpSpPr bwMode="auto">
          <a:xfrm>
            <a:off x="2263775" y="4376738"/>
            <a:ext cx="976313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205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50200" name="Group 28"/>
          <p:cNvGrpSpPr>
            <a:grpSpLocks/>
          </p:cNvGrpSpPr>
          <p:nvPr/>
        </p:nvGrpSpPr>
        <p:grpSpPr bwMode="auto">
          <a:xfrm>
            <a:off x="2155825" y="4376738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203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07656" y="33599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7273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37274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7274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7276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7274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7275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7275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7275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Heapsort (cont.)</a:t>
            </a:r>
          </a:p>
        </p:txBody>
      </p:sp>
      <p:grpSp>
        <p:nvGrpSpPr>
          <p:cNvPr id="37376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37376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7376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7378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7376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7377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7378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7378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Revising the  Heapsort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we implement the heap as an array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each element removed will be placed at the end of the array, and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heap part of the array decreases by one element</a:t>
            </a:r>
          </a:p>
        </p:txBody>
      </p:sp>
      <p:pic>
        <p:nvPicPr>
          <p:cNvPr id="374787" name="Picture 2" descr="C:\Documents and Settings\Administrator\My Documents\Koffman\PPTs\JPEGS\JWCL233_Koffman JPG files\ch08\w0203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8700" y="2362200"/>
            <a:ext cx="5575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4788" name="Picture 3" descr="C:\Documents and Settings\Administrator\My Documents\Koffman\PPTs\JPEGS\JWCL233_Koffman JPG files\ch08\w0204-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505200"/>
            <a:ext cx="523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Algorithm for In-Place Heapsort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406F8D"/>
                </a:solidFill>
              </a:rPr>
              <a:t>Algorithm for In-Place </a:t>
            </a:r>
            <a:r>
              <a:rPr lang="en-US" sz="3200" b="1" dirty="0" err="1">
                <a:solidFill>
                  <a:srgbClr val="406F8D"/>
                </a:solidFill>
              </a:rPr>
              <a:t>Heapsort</a:t>
            </a:r>
            <a:endParaRPr lang="en-US" sz="3200" b="1" dirty="0">
              <a:solidFill>
                <a:srgbClr val="406F8D"/>
              </a:solidFill>
            </a:endParaRPr>
          </a:p>
          <a:p>
            <a:pPr eaLnBrk="1" hangingPunct="1">
              <a:defRPr/>
            </a:pPr>
            <a:endParaRPr lang="en-US" b="1" dirty="0">
              <a:solidFill>
                <a:srgbClr val="406F8D"/>
              </a:solidFill>
            </a:endParaRPr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sz="2800" dirty="0" smtClean="0"/>
              <a:t>1.	Build </a:t>
            </a:r>
            <a:r>
              <a:rPr lang="en-US" sz="2800" dirty="0"/>
              <a:t>a heap by rearranging the elements in an </a:t>
            </a:r>
            <a:r>
              <a:rPr lang="en-US" sz="2800" dirty="0" smtClean="0"/>
              <a:t>	unsorted array</a:t>
            </a:r>
            <a:endParaRPr lang="en-US" sz="2800" dirty="0">
              <a:solidFill>
                <a:srgbClr val="406F8D"/>
              </a:solidFill>
            </a:endParaRPr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sz="2800" dirty="0"/>
              <a:t>2.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800" dirty="0" smtClean="0"/>
              <a:t> </a:t>
            </a:r>
            <a:r>
              <a:rPr lang="en-US" sz="2800" dirty="0"/>
              <a:t>the heap is not </a:t>
            </a:r>
            <a:r>
              <a:rPr lang="en-US" sz="2800" dirty="0" smtClean="0"/>
              <a:t>empty</a:t>
            </a:r>
            <a:endParaRPr lang="en-US" sz="2800" dirty="0">
              <a:solidFill>
                <a:srgbClr val="406F8D"/>
              </a:solidFill>
            </a:endParaRPr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sz="2800" dirty="0" smtClean="0"/>
              <a:t>3.		Remove </a:t>
            </a:r>
            <a:r>
              <a:rPr lang="en-US" sz="2800" dirty="0"/>
              <a:t>the first item from the heap by </a:t>
            </a:r>
            <a:r>
              <a:rPr lang="en-US" sz="2800" dirty="0" smtClean="0"/>
              <a:t>		swapping </a:t>
            </a:r>
            <a:r>
              <a:rPr lang="en-US" sz="2800" dirty="0"/>
              <a:t>it with </a:t>
            </a:r>
            <a:r>
              <a:rPr lang="en-US" sz="2800" dirty="0" smtClean="0"/>
              <a:t>the last </a:t>
            </a:r>
            <a:r>
              <a:rPr lang="en-US" sz="2800" dirty="0"/>
              <a:t>item in the heap </a:t>
            </a:r>
            <a:r>
              <a:rPr lang="en-US" sz="2800" dirty="0" smtClean="0"/>
              <a:t>		and </a:t>
            </a:r>
            <a:r>
              <a:rPr lang="en-US" sz="2800" dirty="0"/>
              <a:t>restoring the heap property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Algorithm to Build a Heap</a:t>
            </a:r>
          </a:p>
        </p:txBody>
      </p:sp>
      <p:sp>
        <p:nvSpPr>
          <p:cNvPr id="37683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If we want to sort the sequence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2400" smtClean="0"/>
              <a:t> </a:t>
            </a:r>
            <a:r>
              <a:rPr lang="en-US" smtClean="0"/>
              <a:t>bounded by the iterators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mtClean="0"/>
              <a:t> through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last</a:t>
            </a:r>
            <a:r>
              <a:rPr lang="en-US" smtClean="0"/>
              <a:t>, we can consider the first item to be a heap of one item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We now consider the general case where the items in the sequence from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table[first]</a:t>
            </a:r>
            <a:r>
              <a:rPr lang="en-US" smtClean="0"/>
              <a:t> through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table[first + n - 1]</a:t>
            </a:r>
            <a:r>
              <a:rPr lang="en-US" smtClean="0"/>
              <a:t> form a heap; the items from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table[first + n]</a:t>
            </a:r>
            <a:r>
              <a:rPr lang="en-US" smtClean="0"/>
              <a:t> through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table[last – 1]</a:t>
            </a:r>
            <a:r>
              <a:rPr lang="en-US" smtClean="0"/>
              <a:t> are not in the heap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As each item is inserted, we must “reheap” to restore the heap property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Algorithm to Build a Heap (cont.)</a:t>
            </a:r>
          </a:p>
        </p:txBody>
      </p:sp>
      <p:sp>
        <p:nvSpPr>
          <p:cNvPr id="377858" name="Rectangle 4"/>
          <p:cNvSpPr>
            <a:spLocks noChangeArrowheads="1"/>
          </p:cNvSpPr>
          <p:nvPr/>
        </p:nvSpPr>
        <p:spPr bwMode="auto">
          <a:xfrm>
            <a:off x="457200" y="2209800"/>
            <a:ext cx="80010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Refinement of Step 1 for In-Place Heapsort</a:t>
            </a:r>
          </a:p>
          <a:p>
            <a:endParaRPr lang="en-US" b="1">
              <a:solidFill>
                <a:schemeClr val="accent2"/>
              </a:solidFill>
            </a:endParaRPr>
          </a:p>
          <a:p>
            <a:r>
              <a:rPr lang="en-US" b="1">
                <a:solidFill>
                  <a:schemeClr val="accent2"/>
                </a:solidFill>
              </a:rPr>
              <a:t>1.1 </a:t>
            </a:r>
            <a:r>
              <a:rPr lang="en-US" sz="2000" b="1"/>
              <a:t>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000" b="1"/>
              <a:t> n is less than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table.length</a:t>
            </a:r>
          </a:p>
          <a:p>
            <a:endParaRPr lang="en-US" b="1">
              <a:solidFill>
                <a:schemeClr val="accent2"/>
              </a:solidFill>
            </a:endParaRPr>
          </a:p>
          <a:p>
            <a:r>
              <a:rPr lang="en-US" b="1">
                <a:solidFill>
                  <a:schemeClr val="accent2"/>
                </a:solidFill>
              </a:rPr>
              <a:t>1.2 </a:t>
            </a:r>
            <a:r>
              <a:rPr lang="en-US" sz="2000" b="1"/>
              <a:t>	Increment n by 1. This inserts a new item into the heap</a:t>
            </a:r>
          </a:p>
          <a:p>
            <a:endParaRPr lang="en-US" b="1">
              <a:solidFill>
                <a:schemeClr val="accent2"/>
              </a:solidFill>
            </a:endParaRPr>
          </a:p>
          <a:p>
            <a:r>
              <a:rPr lang="en-US" b="1">
                <a:solidFill>
                  <a:schemeClr val="accent2"/>
                </a:solidFill>
              </a:rPr>
              <a:t>1.3 </a:t>
            </a:r>
            <a:r>
              <a:rPr lang="en-US" sz="2000" b="1"/>
              <a:t>	Restore the heap property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Heapsort</a:t>
            </a:r>
          </a:p>
        </p:txBody>
      </p:sp>
      <p:sp>
        <p:nvSpPr>
          <p:cNvPr id="37888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Because a heap of size </a:t>
            </a:r>
            <a:r>
              <a:rPr lang="en-US" i="1" smtClean="0"/>
              <a:t>n</a:t>
            </a:r>
            <a:r>
              <a:rPr lang="en-US" smtClean="0"/>
              <a:t> is a complete binary tree, it has log </a:t>
            </a:r>
            <a:r>
              <a:rPr lang="en-US" i="1" smtClean="0"/>
              <a:t>n </a:t>
            </a:r>
            <a:r>
              <a:rPr lang="en-US" smtClean="0"/>
              <a:t>levels</a:t>
            </a:r>
          </a:p>
          <a:p>
            <a:pPr eaLnBrk="1" hangingPunct="1"/>
            <a:r>
              <a:rPr lang="en-US" smtClean="0"/>
              <a:t>Building a heap requires finding the correct location for an item in a heap with log </a:t>
            </a:r>
            <a:r>
              <a:rPr lang="en-US" i="1" smtClean="0"/>
              <a:t>n</a:t>
            </a:r>
            <a:r>
              <a:rPr lang="en-US" smtClean="0"/>
              <a:t> levels</a:t>
            </a:r>
          </a:p>
          <a:p>
            <a:pPr eaLnBrk="1" hangingPunct="1"/>
            <a:r>
              <a:rPr lang="en-US" smtClean="0"/>
              <a:t>Each insert (or remove) is O(log </a:t>
            </a:r>
            <a:r>
              <a:rPr lang="en-US" i="1" smtClean="0"/>
              <a:t>n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With </a:t>
            </a:r>
            <a:r>
              <a:rPr lang="en-US" i="1" smtClean="0"/>
              <a:t>n</a:t>
            </a:r>
            <a:r>
              <a:rPr lang="en-US" smtClean="0"/>
              <a:t> items, building a heap is O(</a:t>
            </a:r>
            <a:r>
              <a:rPr lang="en-US" i="1" smtClean="0"/>
              <a:t>n</a:t>
            </a:r>
            <a:r>
              <a:rPr lang="en-US" smtClean="0"/>
              <a:t> log </a:t>
            </a:r>
            <a:r>
              <a:rPr lang="en-US" i="1" smtClean="0"/>
              <a:t>n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No extra storage is needed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Code for Heapsort</a:t>
            </a:r>
          </a:p>
        </p:txBody>
      </p:sp>
      <p:pic>
        <p:nvPicPr>
          <p:cNvPr id="3799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0"/>
            <a:ext cx="459105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Code for Heapsort (cont.)</a:t>
            </a:r>
          </a:p>
        </p:txBody>
      </p:sp>
      <p:pic>
        <p:nvPicPr>
          <p:cNvPr id="3809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56007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Code for Heapsort (cont.)</a:t>
            </a:r>
          </a:p>
        </p:txBody>
      </p:sp>
      <p:pic>
        <p:nvPicPr>
          <p:cNvPr id="381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0" y="2090738"/>
            <a:ext cx="43815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1203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1221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51232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51233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51234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51235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51236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51222" name="Group 22"/>
          <p:cNvGrpSpPr>
            <a:grpSpLocks/>
          </p:cNvGrpSpPr>
          <p:nvPr/>
        </p:nvGrpSpPr>
        <p:grpSpPr bwMode="auto">
          <a:xfrm>
            <a:off x="1255713" y="4370388"/>
            <a:ext cx="976312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231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51223" name="Group 25"/>
          <p:cNvGrpSpPr>
            <a:grpSpLocks/>
          </p:cNvGrpSpPr>
          <p:nvPr/>
        </p:nvGrpSpPr>
        <p:grpSpPr bwMode="auto">
          <a:xfrm>
            <a:off x="2163763" y="4376738"/>
            <a:ext cx="976312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6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229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51224" name="Group 28"/>
          <p:cNvGrpSpPr>
            <a:grpSpLocks/>
          </p:cNvGrpSpPr>
          <p:nvPr/>
        </p:nvGrpSpPr>
        <p:grpSpPr bwMode="auto">
          <a:xfrm>
            <a:off x="2613025" y="4376738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227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26706" y="25217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10.9</a:t>
            </a:r>
          </a:p>
        </p:txBody>
      </p:sp>
      <p:sp>
        <p:nvSpPr>
          <p:cNvPr id="3829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Quicksort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Quicksort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Developed in 1962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Quicksort selects a specific value called a pivot and rearranges the array into two parts (called </a:t>
            </a:r>
            <a:r>
              <a:rPr lang="en-US" i="1" dirty="0" smtClean="0"/>
              <a:t>partitioning</a:t>
            </a:r>
            <a:r>
              <a:rPr lang="en-US" dirty="0" smtClean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all the elements in the left subarray are less than or equal to the pivot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all the elements in the right subarray are larger than the pivot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pivot is placed between the two subarrays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process is repeated until the array is sorted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</a:t>
            </a:r>
          </a:p>
        </p:txBody>
      </p:sp>
      <p:grpSp>
        <p:nvGrpSpPr>
          <p:cNvPr id="385026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85027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85028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386050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86052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86053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4" name="Line Callout 1 3"/>
          <p:cNvSpPr/>
          <p:nvPr/>
        </p:nvSpPr>
        <p:spPr>
          <a:xfrm>
            <a:off x="1447800" y="4191000"/>
            <a:ext cx="2000250" cy="1066800"/>
          </a:xfrm>
          <a:prstGeom prst="borderCallout1">
            <a:avLst>
              <a:gd name="adj1" fmla="val -9419"/>
              <a:gd name="adj2" fmla="val 44484"/>
              <a:gd name="adj3" fmla="val -84683"/>
              <a:gd name="adj4" fmla="val 59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Arbitrarily select the first element as the pivot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387074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87076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87077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16" name="Line Callout 1 15"/>
          <p:cNvSpPr/>
          <p:nvPr/>
        </p:nvSpPr>
        <p:spPr>
          <a:xfrm>
            <a:off x="3433763" y="4208463"/>
            <a:ext cx="2586037" cy="1582737"/>
          </a:xfrm>
          <a:prstGeom prst="borderCallout1">
            <a:avLst>
              <a:gd name="adj1" fmla="val -9419"/>
              <a:gd name="adj2" fmla="val 44484"/>
              <a:gd name="adj3" fmla="val -52147"/>
              <a:gd name="adj4" fmla="val 45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Swap the pivot with the element  in the middle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388098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88100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88101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16" name="Line Callout 1 15"/>
          <p:cNvSpPr/>
          <p:nvPr/>
        </p:nvSpPr>
        <p:spPr>
          <a:xfrm>
            <a:off x="3433763" y="4208463"/>
            <a:ext cx="2586037" cy="1582737"/>
          </a:xfrm>
          <a:prstGeom prst="borderCallout1">
            <a:avLst>
              <a:gd name="adj1" fmla="val -9419"/>
              <a:gd name="adj2" fmla="val 44484"/>
              <a:gd name="adj3" fmla="val -52147"/>
              <a:gd name="adj4" fmla="val 45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Partition the elements so that all values less than or equal to the pivot are to the left, and all values greater than the pivot are to the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389122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89124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89125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4" name="Line Callout 1 3"/>
          <p:cNvSpPr/>
          <p:nvPr/>
        </p:nvSpPr>
        <p:spPr>
          <a:xfrm>
            <a:off x="3433763" y="4208463"/>
            <a:ext cx="2586037" cy="1582737"/>
          </a:xfrm>
          <a:prstGeom prst="borderCallout1">
            <a:avLst>
              <a:gd name="adj1" fmla="val -9419"/>
              <a:gd name="adj2" fmla="val 44484"/>
              <a:gd name="adj3" fmla="val -52147"/>
              <a:gd name="adj4" fmla="val 45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Partition the elements so that all values less than or equal to the pivot are to the left, and all values greater than the pivot are to the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Quicksort  Example(cont.)</a:t>
            </a:r>
          </a:p>
        </p:txBody>
      </p:sp>
      <p:grpSp>
        <p:nvGrpSpPr>
          <p:cNvPr id="390146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0148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90149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4" name="Line Callout 1 3"/>
          <p:cNvSpPr/>
          <p:nvPr/>
        </p:nvSpPr>
        <p:spPr>
          <a:xfrm>
            <a:off x="3889375" y="1665288"/>
            <a:ext cx="2263775" cy="544512"/>
          </a:xfrm>
          <a:prstGeom prst="borderCallout1">
            <a:avLst>
              <a:gd name="adj1" fmla="val 113610"/>
              <a:gd name="adj2" fmla="val 45622"/>
              <a:gd name="adj3" fmla="val 186813"/>
              <a:gd name="adj4" fmla="val 32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44 is now in its correct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391170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1173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91174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4" name="Line Callout 1 3"/>
          <p:cNvSpPr/>
          <p:nvPr/>
        </p:nvSpPr>
        <p:spPr>
          <a:xfrm>
            <a:off x="3444875" y="4259263"/>
            <a:ext cx="2263775" cy="914400"/>
          </a:xfrm>
          <a:prstGeom prst="borderCallout1">
            <a:avLst>
              <a:gd name="adj1" fmla="val -13360"/>
              <a:gd name="adj2" fmla="val 45623"/>
              <a:gd name="adj3" fmla="val -96752"/>
              <a:gd name="adj4" fmla="val 4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Now apply quicksort recursively to the two subarrays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24400" y="3352800"/>
            <a:ext cx="742950" cy="76200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392194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2196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92197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2227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2245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52256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52257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52258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52259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52260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52246" name="Group 22"/>
          <p:cNvGrpSpPr>
            <a:grpSpLocks/>
          </p:cNvGrpSpPr>
          <p:nvPr/>
        </p:nvGrpSpPr>
        <p:grpSpPr bwMode="auto">
          <a:xfrm>
            <a:off x="1255713" y="4370388"/>
            <a:ext cx="976312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255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52247" name="Group 25"/>
          <p:cNvGrpSpPr>
            <a:grpSpLocks/>
          </p:cNvGrpSpPr>
          <p:nvPr/>
        </p:nvGrpSpPr>
        <p:grpSpPr bwMode="auto">
          <a:xfrm>
            <a:off x="2163763" y="4376738"/>
            <a:ext cx="976312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6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253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52248" name="Group 28"/>
          <p:cNvGrpSpPr>
            <a:grpSpLocks/>
          </p:cNvGrpSpPr>
          <p:nvPr/>
        </p:nvGrpSpPr>
        <p:grpSpPr bwMode="auto">
          <a:xfrm>
            <a:off x="2613025" y="4376738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251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26706" y="2826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393218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3220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93221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4244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94245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395266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5268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95269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396290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6292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96293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397314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7318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97319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33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2825750" y="4343400"/>
            <a:ext cx="2263775" cy="1066800"/>
          </a:xfrm>
          <a:prstGeom prst="borderCallout1">
            <a:avLst>
              <a:gd name="adj1" fmla="val -13360"/>
              <a:gd name="adj2" fmla="val 45623"/>
              <a:gd name="adj3" fmla="val -95344"/>
              <a:gd name="adj4" fmla="val 196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Left and right subarrays have single values; they are sorted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957638" y="3436938"/>
            <a:ext cx="161925" cy="76200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398338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8342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98343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33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2825750" y="4343400"/>
            <a:ext cx="2263775" cy="1066800"/>
          </a:xfrm>
          <a:prstGeom prst="borderCallout1">
            <a:avLst>
              <a:gd name="adj1" fmla="val -13360"/>
              <a:gd name="adj2" fmla="val 45623"/>
              <a:gd name="adj3" fmla="val -95344"/>
              <a:gd name="adj4" fmla="val 196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Left and right subarrays have single values; they are sorted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957638" y="3436938"/>
            <a:ext cx="161925" cy="76200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399362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9364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99365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92455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sp>
        <p:nvSpPr>
          <p:cNvPr id="2" name="Rectangle 1"/>
          <p:cNvSpPr/>
          <p:nvPr/>
        </p:nvSpPr>
        <p:spPr>
          <a:xfrm>
            <a:off x="592455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64</a:t>
            </a:r>
          </a:p>
        </p:txBody>
      </p:sp>
      <p:grpSp>
        <p:nvGrpSpPr>
          <p:cNvPr id="400387" name="Group 15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0388" name="Group 16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00389" name="Group 17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401410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1412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01413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92455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402434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2436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02437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92455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3251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3269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53280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53281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53282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53283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53284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53270" name="Group 22"/>
          <p:cNvGrpSpPr>
            <a:grpSpLocks/>
          </p:cNvGrpSpPr>
          <p:nvPr/>
        </p:nvGrpSpPr>
        <p:grpSpPr bwMode="auto">
          <a:xfrm>
            <a:off x="1255713" y="4370388"/>
            <a:ext cx="976312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279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53271" name="Group 25"/>
          <p:cNvGrpSpPr>
            <a:grpSpLocks/>
          </p:cNvGrpSpPr>
          <p:nvPr/>
        </p:nvGrpSpPr>
        <p:grpSpPr bwMode="auto">
          <a:xfrm>
            <a:off x="2163763" y="4376738"/>
            <a:ext cx="976312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6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277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53272" name="Group 28"/>
          <p:cNvGrpSpPr>
            <a:grpSpLocks/>
          </p:cNvGrpSpPr>
          <p:nvPr/>
        </p:nvGrpSpPr>
        <p:grpSpPr bwMode="auto">
          <a:xfrm>
            <a:off x="3078163" y="4376738"/>
            <a:ext cx="976312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275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07656" y="25217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403458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3460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03461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92455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404482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4484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04485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</p:grpSp>
      </p:grpSp>
      <p:sp>
        <p:nvSpPr>
          <p:cNvPr id="16" name="Line Callout 1 15"/>
          <p:cNvSpPr/>
          <p:nvPr/>
        </p:nvSpPr>
        <p:spPr>
          <a:xfrm>
            <a:off x="5021263" y="4268788"/>
            <a:ext cx="1935162" cy="1066800"/>
          </a:xfrm>
          <a:prstGeom prst="borderCallout1">
            <a:avLst>
              <a:gd name="adj1" fmla="val -13360"/>
              <a:gd name="adj2" fmla="val 45623"/>
              <a:gd name="adj3" fmla="val -90515"/>
              <a:gd name="adj4" fmla="val 45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Left subarray has single value; it is sorted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Quicksort (cont.)</a:t>
            </a:r>
          </a:p>
        </p:txBody>
      </p:sp>
      <p:grpSp>
        <p:nvGrpSpPr>
          <p:cNvPr id="405506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5507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05508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Algorithm for Quicksort</a:t>
            </a:r>
          </a:p>
        </p:txBody>
      </p:sp>
      <p:sp>
        <p:nvSpPr>
          <p:cNvPr id="4065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500" smtClean="0"/>
              <a:t>(We describe how to do the partitioning later)</a:t>
            </a:r>
          </a:p>
          <a:p>
            <a:pPr eaLnBrk="1" hangingPunct="1">
              <a:lnSpc>
                <a:spcPct val="70000"/>
              </a:lnSpc>
            </a:pPr>
            <a:r>
              <a:rPr lang="en-US" sz="2500" smtClean="0"/>
              <a:t>The iterators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z="2500" smtClean="0"/>
              <a:t> and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last</a:t>
            </a:r>
            <a:r>
              <a:rPr lang="en-US" sz="2500" smtClean="0"/>
              <a:t> are the end points of the array being sorted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pivot</a:t>
            </a:r>
            <a:r>
              <a:rPr lang="en-US" sz="2600" smtClean="0"/>
              <a:t> is a pointer to the pivot value after partitioning</a:t>
            </a:r>
          </a:p>
          <a:p>
            <a:pPr eaLnBrk="1" hangingPunct="1">
              <a:lnSpc>
                <a:spcPct val="70000"/>
              </a:lnSpc>
            </a:pPr>
            <a:endParaRPr lang="en-US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b="1" smtClean="0">
                <a:solidFill>
                  <a:srgbClr val="5C92B5"/>
                </a:solidFill>
              </a:rPr>
              <a:t>Algorithm for Quicksort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600" b="1" smtClean="0"/>
              <a:t> </a:t>
            </a:r>
            <a:r>
              <a:rPr lang="en-US" sz="2600" smtClean="0"/>
              <a:t>the sequence has more than one element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600" smtClean="0"/>
              <a:t> 	Partition the elements in the sequence in the iterator 	range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z="2600" smtClean="0"/>
              <a:t> through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last</a:t>
            </a:r>
            <a:r>
              <a:rPr lang="en-US" sz="2600" smtClean="0"/>
              <a:t> so that the pivot value is in 	its correct place and is pointed to by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pivot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600" smtClean="0"/>
              <a:t> 	Recursively apply quicksort to the sequence in the 	iterator range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z="2600" smtClean="0"/>
              <a:t> through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pivot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600" smtClean="0"/>
              <a:t> 	Recursively apply quicksort to the sequence in the 	iterator range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pivot + 1 </a:t>
            </a:r>
            <a:r>
              <a:rPr lang="en-US" sz="2600" smtClean="0"/>
              <a:t>through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Quicksort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the pivot value is a random value selected from the current sequence,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then statistically, half of the items in the subarray will be less than the pivot and half will be greater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both subarrays have the same number of elements (best case), there will be log </a:t>
            </a:r>
            <a:r>
              <a:rPr lang="en-US" i="1" dirty="0" smtClean="0"/>
              <a:t>n</a:t>
            </a:r>
            <a:r>
              <a:rPr lang="en-US" dirty="0" smtClean="0"/>
              <a:t> levels of recursion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At each recursion level, the partitioning process involves moving an element to its correct position—</a:t>
            </a:r>
            <a:r>
              <a:rPr lang="en-US" i="1" dirty="0" smtClean="0"/>
              <a:t>n</a:t>
            </a:r>
            <a:r>
              <a:rPr lang="en-US" dirty="0" smtClean="0"/>
              <a:t> moves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Quicksort is O(</a:t>
            </a:r>
            <a:r>
              <a:rPr lang="en-US" i="1" dirty="0" smtClean="0"/>
              <a:t>n</a:t>
            </a:r>
            <a:r>
              <a:rPr lang="en-US" dirty="0" smtClean="0"/>
              <a:t> log </a:t>
            </a:r>
            <a:r>
              <a:rPr lang="en-US" i="1" dirty="0" smtClean="0"/>
              <a:t>n</a:t>
            </a:r>
            <a:r>
              <a:rPr lang="en-US" dirty="0" smtClean="0"/>
              <a:t>), just like merge sort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Quicksort (cont.)</a:t>
            </a:r>
          </a:p>
        </p:txBody>
      </p:sp>
      <p:sp>
        <p:nvSpPr>
          <p:cNvPr id="389122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blipFill rotWithShape="1">
            <a:blip r:embed="rId2"/>
            <a:stretch>
              <a:fillRect l="-449" t="-1357" r="-2618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Quicksort (cont.)</a:t>
            </a:r>
          </a:p>
        </p:txBody>
      </p:sp>
      <p:sp>
        <p:nvSpPr>
          <p:cNvPr id="4096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quicksort will give very poor behavior if, each time the array is partitioned, a subarray is empty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that case, the sort will be O(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Under these circumstances, the overhead of recursive calls and the extra run-time stack storage required by these calls makes this version of quicksort a poor performer relative to the quadratic sorts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We’ll discuss a solution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Code for Quicksort</a:t>
            </a:r>
          </a:p>
        </p:txBody>
      </p:sp>
      <p:pic>
        <p:nvPicPr>
          <p:cNvPr id="410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35125"/>
            <a:ext cx="37338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762500"/>
            <a:ext cx="31003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Algorithm for Partitioning</a:t>
            </a:r>
          </a:p>
        </p:txBody>
      </p:sp>
      <p:grpSp>
        <p:nvGrpSpPr>
          <p:cNvPr id="411650" name="Group 4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1652" name="Group 5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11653" name="Group 6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If the array is randomly ordered, it does not matter which element is the pivot.</a:t>
            </a:r>
          </a:p>
          <a:p>
            <a:pPr algn="ctr">
              <a:defRPr/>
            </a:pPr>
            <a:endParaRPr lang="en-US" sz="1800" dirty="0"/>
          </a:p>
          <a:p>
            <a:pPr algn="ctr">
              <a:defRPr/>
            </a:pPr>
            <a:r>
              <a:rPr lang="en-US" sz="1800" dirty="0"/>
              <a:t>For simplicity we pick the element with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first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grpSp>
        <p:nvGrpSpPr>
          <p:cNvPr id="412674" name="Group 4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2676" name="Group 5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12677" name="Group 6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If the array is randomly ordered, it does not matter which element is the pivot.</a:t>
            </a:r>
          </a:p>
          <a:p>
            <a:pPr algn="ctr">
              <a:defRPr/>
            </a:pPr>
            <a:endParaRPr lang="en-US" sz="1800" dirty="0"/>
          </a:p>
          <a:p>
            <a:pPr algn="ctr">
              <a:defRPr/>
            </a:pPr>
            <a:r>
              <a:rPr lang="en-US" sz="1800" dirty="0"/>
              <a:t>For simplicity we pick the element with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first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4275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4293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54304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54305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54306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54307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54308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54294" name="Group 22"/>
          <p:cNvGrpSpPr>
            <a:grpSpLocks/>
          </p:cNvGrpSpPr>
          <p:nvPr/>
        </p:nvGrpSpPr>
        <p:grpSpPr bwMode="auto">
          <a:xfrm>
            <a:off x="1255713" y="4370388"/>
            <a:ext cx="976312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303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54295" name="Group 25"/>
          <p:cNvGrpSpPr>
            <a:grpSpLocks/>
          </p:cNvGrpSpPr>
          <p:nvPr/>
        </p:nvGrpSpPr>
        <p:grpSpPr bwMode="auto">
          <a:xfrm>
            <a:off x="2163763" y="4376738"/>
            <a:ext cx="976312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6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301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54296" name="Group 28"/>
          <p:cNvGrpSpPr>
            <a:grpSpLocks/>
          </p:cNvGrpSpPr>
          <p:nvPr/>
        </p:nvGrpSpPr>
        <p:grpSpPr bwMode="auto">
          <a:xfrm>
            <a:off x="3078163" y="4376738"/>
            <a:ext cx="976312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299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07656" y="2826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grpSp>
        <p:nvGrpSpPr>
          <p:cNvPr id="413698" name="Group 4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3700" name="Group 5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13701" name="Group 6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>
                <a:solidFill>
                  <a:srgbClr val="FFFFFF"/>
                </a:solidFill>
                <a:cs typeface="Arial" charset="0"/>
              </a:rPr>
              <a:t>For visualization purposes, items less than or equal to the pivot will be colored blue; items greater than the pivot will be colored light purple</a:t>
            </a:r>
            <a:endParaRPr lang="en-US" sz="180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grpSp>
        <p:nvGrpSpPr>
          <p:cNvPr id="414722" name="Group 4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4724" name="Group 5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14725" name="Group 6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>
                <a:solidFill>
                  <a:srgbClr val="FFFFFF"/>
                </a:solidFill>
                <a:cs typeface="Arial" charset="0"/>
              </a:rPr>
              <a:t>For visualization purposes, items less than or equal to the pivot will be colored blue; items greater than the pivot will be colored light purple</a:t>
            </a:r>
            <a:endParaRPr lang="en-US" sz="180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Search for the first value at the left end of the array that is greater than the pivot value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15747" name="Group 16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5748" name="Group 17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1574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Search for the first value at the left end of the array that is greater than the pivot value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124200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6772" name="TextBox 2"/>
          <p:cNvSpPr txBox="1">
            <a:spLocks noChangeArrowheads="1"/>
          </p:cNvSpPr>
          <p:nvPr/>
        </p:nvSpPr>
        <p:spPr bwMode="auto">
          <a:xfrm>
            <a:off x="2860675" y="2027238"/>
            <a:ext cx="755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grpSp>
        <p:nvGrpSpPr>
          <p:cNvPr id="416773" name="Group 1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6774" name="Group 1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16775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3124200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Then search for the first value at the right end of the array that is less than or equal to the pivot value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7796" name="TextBox 17"/>
          <p:cNvSpPr txBox="1">
            <a:spLocks noChangeArrowheads="1"/>
          </p:cNvSpPr>
          <p:nvPr/>
        </p:nvSpPr>
        <p:spPr bwMode="auto">
          <a:xfrm>
            <a:off x="2860675" y="2027238"/>
            <a:ext cx="755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grpSp>
        <p:nvGrpSpPr>
          <p:cNvPr id="417797" name="Group 18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7798" name="Group 1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17799" name="Group 20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3124200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Then search for the first value at the right end of the array that is less than or equal to the pivot value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2674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8821" name="TextBox 18"/>
          <p:cNvSpPr txBox="1">
            <a:spLocks noChangeArrowheads="1"/>
          </p:cNvSpPr>
          <p:nvPr/>
        </p:nvSpPr>
        <p:spPr bwMode="auto">
          <a:xfrm>
            <a:off x="2860675" y="2027238"/>
            <a:ext cx="755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418822" name="TextBox 19"/>
          <p:cNvSpPr txBox="1">
            <a:spLocks noChangeArrowheads="1"/>
          </p:cNvSpPr>
          <p:nvPr/>
        </p:nvSpPr>
        <p:spPr bwMode="auto">
          <a:xfrm>
            <a:off x="6003925" y="2027238"/>
            <a:ext cx="755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18823" name="Group 20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8824" name="Group 21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18825" name="Group 22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3124200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these values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2674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9845" name="TextBox 18"/>
          <p:cNvSpPr txBox="1">
            <a:spLocks noChangeArrowheads="1"/>
          </p:cNvSpPr>
          <p:nvPr/>
        </p:nvSpPr>
        <p:spPr bwMode="auto">
          <a:xfrm>
            <a:off x="2860675" y="2027238"/>
            <a:ext cx="755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419846" name="TextBox 19"/>
          <p:cNvSpPr txBox="1">
            <a:spLocks noChangeArrowheads="1"/>
          </p:cNvSpPr>
          <p:nvPr/>
        </p:nvSpPr>
        <p:spPr bwMode="auto">
          <a:xfrm>
            <a:off x="6003925" y="2027238"/>
            <a:ext cx="755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19847" name="Group 20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9848" name="Group 21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19849" name="Group 22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these values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20867" name="Group 20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20868" name="Group 21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20869" name="Group 22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Repeat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21891" name="Group 18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21892" name="Group 1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21893" name="Group 20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Find first value at left end greater than pivot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2916" name="TextBox 18"/>
          <p:cNvSpPr txBox="1">
            <a:spLocks noChangeArrowheads="1"/>
          </p:cNvSpPr>
          <p:nvPr/>
        </p:nvSpPr>
        <p:spPr bwMode="auto">
          <a:xfrm>
            <a:off x="4200525" y="2041525"/>
            <a:ext cx="754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grpSp>
        <p:nvGrpSpPr>
          <p:cNvPr id="422917" name="Group 20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22918" name="Group 21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22919" name="Group 22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Using C++ Sorting Methods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The Standard C++ Library (in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algorithm.h</a:t>
            </a:r>
            <a:r>
              <a:rPr lang="en-US" dirty="0" smtClean="0"/>
              <a:t>) provides two sorting functions </a:t>
            </a:r>
          </a:p>
          <a:p>
            <a:pPr eaLnBrk="1" hangingPunct="1"/>
            <a:r>
              <a:rPr lang="en-US" dirty="0" smtClean="0"/>
              <a:t>Each function uses a pair of random-access iterators 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RI</a:t>
            </a:r>
            <a:r>
              <a:rPr lang="en-US" dirty="0" smtClean="0"/>
              <a:t>):</a:t>
            </a:r>
          </a:p>
          <a:p>
            <a:pPr eaLnBrk="1" hangingPunct="1"/>
            <a:endParaRPr lang="en-US" dirty="0" smtClean="0"/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z="1900" smtClean="0">
                <a:latin typeface="Courier New" pitchFamily="49" charset="0"/>
                <a:cs typeface="Courier New" pitchFamily="49" charset="0"/>
              </a:rPr>
              <a:t>template&lt;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RI&gt;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void sort(RI first, RI last);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endParaRPr lang="en-US" sz="1900" dirty="0" smtClean="0">
              <a:latin typeface="Courier New" pitchFamily="49" charset="0"/>
              <a:cs typeface="Courier New" pitchFamily="49" charset="0"/>
            </a:endParaRPr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template&lt;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RI,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Compare&gt;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void sort(RI first, RI last, Compare comp);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5299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5317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55328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55329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55330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55331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55332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55318" name="Group 22"/>
          <p:cNvGrpSpPr>
            <a:grpSpLocks/>
          </p:cNvGrpSpPr>
          <p:nvPr/>
        </p:nvGrpSpPr>
        <p:grpSpPr bwMode="auto">
          <a:xfrm>
            <a:off x="1255713" y="4370388"/>
            <a:ext cx="976312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327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55319" name="Group 25"/>
          <p:cNvGrpSpPr>
            <a:grpSpLocks/>
          </p:cNvGrpSpPr>
          <p:nvPr/>
        </p:nvGrpSpPr>
        <p:grpSpPr bwMode="auto">
          <a:xfrm>
            <a:off x="3184525" y="4376738"/>
            <a:ext cx="976313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325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55320" name="Group 28"/>
          <p:cNvGrpSpPr>
            <a:grpSpLocks/>
          </p:cNvGrpSpPr>
          <p:nvPr/>
        </p:nvGrpSpPr>
        <p:grpSpPr bwMode="auto">
          <a:xfrm>
            <a:off x="3078163" y="4376738"/>
            <a:ext cx="976312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323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26706" y="33599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Find first value at right end less than or equal to pivot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910138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3941" name="TextBox 18"/>
          <p:cNvSpPr txBox="1">
            <a:spLocks noChangeArrowheads="1"/>
          </p:cNvSpPr>
          <p:nvPr/>
        </p:nvSpPr>
        <p:spPr bwMode="auto">
          <a:xfrm>
            <a:off x="4200525" y="2041525"/>
            <a:ext cx="754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423942" name="TextBox 19"/>
          <p:cNvSpPr txBox="1">
            <a:spLocks noChangeArrowheads="1"/>
          </p:cNvSpPr>
          <p:nvPr/>
        </p:nvSpPr>
        <p:spPr bwMode="auto">
          <a:xfrm>
            <a:off x="4646613" y="2041525"/>
            <a:ext cx="754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23943" name="Group 20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23944" name="Group 21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23945" name="Group 22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24963" name="Group 2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24964" name="Group 23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24965" name="Group 24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Repeat</a:t>
            </a:r>
          </a:p>
        </p:txBody>
      </p:sp>
      <p:grpSp>
        <p:nvGrpSpPr>
          <p:cNvPr id="425987" name="Group 19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25988" name="Group 2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25989" name="Group 23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910138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Find first element at left end greater than pivot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7012" name="TextBox 20"/>
          <p:cNvSpPr txBox="1">
            <a:spLocks noChangeArrowheads="1"/>
          </p:cNvSpPr>
          <p:nvPr/>
        </p:nvSpPr>
        <p:spPr bwMode="auto">
          <a:xfrm>
            <a:off x="4646613" y="2041525"/>
            <a:ext cx="754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grpSp>
        <p:nvGrpSpPr>
          <p:cNvPr id="427013" name="Group 1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27014" name="Group 1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27015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910138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Find first element at right end less than or equal to pivot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8037" name="TextBox 20"/>
          <p:cNvSpPr txBox="1">
            <a:spLocks noChangeArrowheads="1"/>
          </p:cNvSpPr>
          <p:nvPr/>
        </p:nvSpPr>
        <p:spPr bwMode="auto">
          <a:xfrm>
            <a:off x="4646613" y="2041525"/>
            <a:ext cx="754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428038" name="TextBox 21"/>
          <p:cNvSpPr txBox="1">
            <a:spLocks noChangeArrowheads="1"/>
          </p:cNvSpPr>
          <p:nvPr/>
        </p:nvSpPr>
        <p:spPr bwMode="auto">
          <a:xfrm>
            <a:off x="4200525" y="2035175"/>
            <a:ext cx="754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28039" name="Group 19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28040" name="Group 2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28041" name="Group 23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910138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Since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1800" dirty="0"/>
              <a:t> has "passed"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sz="1800" dirty="0"/>
              <a:t>, do not exchange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9061" name="TextBox 20"/>
          <p:cNvSpPr txBox="1">
            <a:spLocks noChangeArrowheads="1"/>
          </p:cNvSpPr>
          <p:nvPr/>
        </p:nvSpPr>
        <p:spPr bwMode="auto">
          <a:xfrm>
            <a:off x="4646613" y="2041525"/>
            <a:ext cx="754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429062" name="TextBox 21"/>
          <p:cNvSpPr txBox="1">
            <a:spLocks noChangeArrowheads="1"/>
          </p:cNvSpPr>
          <p:nvPr/>
        </p:nvSpPr>
        <p:spPr bwMode="auto">
          <a:xfrm>
            <a:off x="4200525" y="2035175"/>
            <a:ext cx="754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29063" name="Group 19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29064" name="Group 2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29065" name="Group 23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910138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the pivot value with the value at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0085" name="TextBox 20"/>
          <p:cNvSpPr txBox="1">
            <a:spLocks noChangeArrowheads="1"/>
          </p:cNvSpPr>
          <p:nvPr/>
        </p:nvSpPr>
        <p:spPr bwMode="auto">
          <a:xfrm>
            <a:off x="4646613" y="2041525"/>
            <a:ext cx="754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430086" name="TextBox 21"/>
          <p:cNvSpPr txBox="1">
            <a:spLocks noChangeArrowheads="1"/>
          </p:cNvSpPr>
          <p:nvPr/>
        </p:nvSpPr>
        <p:spPr bwMode="auto">
          <a:xfrm>
            <a:off x="4200525" y="2035175"/>
            <a:ext cx="754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30087" name="Group 19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30088" name="Group 2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30089" name="Group 23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the pivot value with the value at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1108" name="TextBox 22"/>
          <p:cNvSpPr txBox="1">
            <a:spLocks noChangeArrowheads="1"/>
          </p:cNvSpPr>
          <p:nvPr/>
        </p:nvSpPr>
        <p:spPr bwMode="auto">
          <a:xfrm>
            <a:off x="4200525" y="2035175"/>
            <a:ext cx="754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31109" name="Group 23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31110" name="Group 24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31111" name="Group 25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Partitioning 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The pivot value is in the correct position; return the value of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1800" dirty="0"/>
              <a:t> and assign it to the iterator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pivot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2132" name="TextBox 18"/>
          <p:cNvSpPr txBox="1">
            <a:spLocks noChangeArrowheads="1"/>
          </p:cNvSpPr>
          <p:nvPr/>
        </p:nvSpPr>
        <p:spPr bwMode="auto">
          <a:xfrm>
            <a:off x="4200525" y="2035175"/>
            <a:ext cx="754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32133" name="Group 19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32134" name="Group 2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32135" name="Group 21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Algorithm for </a:t>
            </a:r>
            <a:r>
              <a:rPr lang="en-US" sz="3600" smtClean="0">
                <a:latin typeface="Courier New" pitchFamily="49" charset="0"/>
                <a:cs typeface="Courier New" pitchFamily="49" charset="0"/>
              </a:rPr>
              <a:t>partition</a:t>
            </a:r>
            <a:r>
              <a:rPr lang="en-US" smtClean="0"/>
              <a:t> Function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solidFill>
                  <a:srgbClr val="5C92B5"/>
                </a:solidFill>
              </a:rPr>
              <a:t>Algorithm for </a:t>
            </a:r>
            <a:r>
              <a:rPr lang="en-US" sz="2000" b="1" dirty="0" smtClean="0">
                <a:solidFill>
                  <a:srgbClr val="5C92B5"/>
                </a:solidFill>
                <a:latin typeface="Courier New" pitchFamily="49" charset="0"/>
                <a:cs typeface="Courier New" pitchFamily="49" charset="0"/>
              </a:rPr>
              <a:t>partition</a:t>
            </a:r>
            <a:r>
              <a:rPr lang="en-US" sz="2200" b="1" dirty="0" smtClean="0">
                <a:solidFill>
                  <a:srgbClr val="5C92B5"/>
                </a:solidFill>
              </a:rPr>
              <a:t> Function</a:t>
            </a:r>
          </a:p>
          <a:p>
            <a:pPr>
              <a:defRPr/>
            </a:pPr>
            <a:r>
              <a:rPr lang="en-US" sz="2400" dirty="0"/>
              <a:t>1. Define the pivot value as the contents of table[first].</a:t>
            </a:r>
          </a:p>
          <a:p>
            <a:pPr>
              <a:defRPr/>
            </a:pPr>
            <a:r>
              <a:rPr lang="en-US" sz="2400" dirty="0"/>
              <a:t>2. Initialize up to first + 1 and down to last - 1.</a:t>
            </a:r>
          </a:p>
          <a:p>
            <a:pPr>
              <a:defRPr/>
            </a:pPr>
            <a:r>
              <a:rPr lang="en-US" sz="2400" dirty="0"/>
              <a:t>3. </a:t>
            </a:r>
            <a:r>
              <a:rPr lang="en-US" sz="2400" b="1" dirty="0"/>
              <a:t>do</a:t>
            </a:r>
          </a:p>
          <a:p>
            <a:pPr>
              <a:defRPr/>
            </a:pPr>
            <a:r>
              <a:rPr lang="en-US" sz="2400" dirty="0"/>
              <a:t>4. </a:t>
            </a:r>
            <a:r>
              <a:rPr lang="en-US" sz="2400" dirty="0" smtClean="0"/>
              <a:t>	Increment </a:t>
            </a:r>
            <a:r>
              <a:rPr lang="en-US" sz="2400" dirty="0"/>
              <a:t>up until up selects the first element greater than the </a:t>
            </a:r>
            <a:r>
              <a:rPr lang="en-US" sz="2400" dirty="0" smtClean="0"/>
              <a:t>	pivot </a:t>
            </a:r>
            <a:r>
              <a:rPr lang="en-US" sz="2100" dirty="0" smtClean="0"/>
              <a:t>value </a:t>
            </a:r>
            <a:r>
              <a:rPr lang="en-US" sz="2100" dirty="0"/>
              <a:t>or up has reached last - 1.</a:t>
            </a:r>
          </a:p>
          <a:p>
            <a:pPr>
              <a:defRPr/>
            </a:pPr>
            <a:r>
              <a:rPr lang="en-US" sz="2400" dirty="0"/>
              <a:t>5. </a:t>
            </a:r>
            <a:r>
              <a:rPr lang="en-US" sz="2400" dirty="0" smtClean="0"/>
              <a:t>	Decrement </a:t>
            </a:r>
            <a:r>
              <a:rPr lang="en-US" sz="2400" dirty="0"/>
              <a:t>down until down selects the first element less than or </a:t>
            </a:r>
            <a:r>
              <a:rPr lang="en-US" sz="2400" dirty="0" smtClean="0"/>
              <a:t>	equal </a:t>
            </a:r>
            <a:r>
              <a:rPr lang="en-US" sz="2100" dirty="0" smtClean="0"/>
              <a:t>to </a:t>
            </a:r>
            <a:r>
              <a:rPr lang="en-US" sz="2100" dirty="0"/>
              <a:t>the pivot value or down has reached first.</a:t>
            </a:r>
          </a:p>
          <a:p>
            <a:pPr>
              <a:defRPr/>
            </a:pPr>
            <a:r>
              <a:rPr lang="en-US" sz="2400" dirty="0" smtClean="0"/>
              <a:t>6</a:t>
            </a:r>
            <a:r>
              <a:rPr lang="en-US" sz="2400" dirty="0"/>
              <a:t>. </a:t>
            </a:r>
            <a:r>
              <a:rPr lang="en-US" sz="2400" dirty="0" smtClean="0"/>
              <a:t>	</a:t>
            </a:r>
            <a:r>
              <a:rPr lang="en-US" sz="2400" b="1" dirty="0" smtClean="0"/>
              <a:t>if </a:t>
            </a:r>
            <a:r>
              <a:rPr lang="en-US" sz="2400" dirty="0"/>
              <a:t>up &lt; down then</a:t>
            </a:r>
          </a:p>
          <a:p>
            <a:pPr>
              <a:defRPr/>
            </a:pPr>
            <a:r>
              <a:rPr lang="en-US" sz="2400" dirty="0"/>
              <a:t>7</a:t>
            </a:r>
            <a:r>
              <a:rPr lang="en-US" sz="2400"/>
              <a:t>. </a:t>
            </a:r>
            <a:r>
              <a:rPr lang="en-US" sz="2400" smtClean="0"/>
              <a:t>		Exchange </a:t>
            </a:r>
            <a:r>
              <a:rPr lang="en-US" sz="2400" dirty="0"/>
              <a:t>table[up] and table[down].</a:t>
            </a:r>
          </a:p>
          <a:p>
            <a:pPr>
              <a:defRPr/>
            </a:pPr>
            <a:r>
              <a:rPr lang="en-US" sz="2400" dirty="0"/>
              <a:t>8. </a:t>
            </a:r>
            <a:r>
              <a:rPr lang="en-US" sz="2400" b="1" dirty="0"/>
              <a:t>while </a:t>
            </a:r>
            <a:r>
              <a:rPr lang="en-US" sz="2400" dirty="0"/>
              <a:t>up is to the left of down</a:t>
            </a:r>
          </a:p>
          <a:p>
            <a:pPr>
              <a:defRPr/>
            </a:pPr>
            <a:r>
              <a:rPr lang="en-US" sz="2400" dirty="0"/>
              <a:t>9. Exchange table[first] and table[down].</a:t>
            </a:r>
          </a:p>
          <a:p>
            <a:pPr>
              <a:defRPr/>
            </a:pPr>
            <a:r>
              <a:rPr lang="en-US" sz="2400" dirty="0"/>
              <a:t>10. Return the value of down to pivot.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6323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6341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56352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56353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56354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56355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56356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56342" name="Group 22"/>
          <p:cNvGrpSpPr>
            <a:grpSpLocks/>
          </p:cNvGrpSpPr>
          <p:nvPr/>
        </p:nvGrpSpPr>
        <p:grpSpPr bwMode="auto">
          <a:xfrm>
            <a:off x="1255713" y="4370388"/>
            <a:ext cx="976312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351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56343" name="Group 25"/>
          <p:cNvGrpSpPr>
            <a:grpSpLocks/>
          </p:cNvGrpSpPr>
          <p:nvPr/>
        </p:nvGrpSpPr>
        <p:grpSpPr bwMode="auto">
          <a:xfrm>
            <a:off x="3184525" y="4376738"/>
            <a:ext cx="976313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349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56344" name="Group 28"/>
          <p:cNvGrpSpPr>
            <a:grpSpLocks/>
          </p:cNvGrpSpPr>
          <p:nvPr/>
        </p:nvGrpSpPr>
        <p:grpSpPr bwMode="auto">
          <a:xfrm>
            <a:off x="3078163" y="4376738"/>
            <a:ext cx="976312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347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07656" y="367903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Algorithm for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partition</a:t>
            </a:r>
            <a:r>
              <a:rPr lang="en-US" sz="3600" smtClean="0"/>
              <a:t> Function (cont.)</a:t>
            </a:r>
          </a:p>
        </p:txBody>
      </p:sp>
      <p:pic>
        <p:nvPicPr>
          <p:cNvPr id="434178" name="Picture 2" descr="C:\Documents and Settings\Administrator\My Documents\Koffman\PPTs\JPEGS\JWCL233_Koffman JPG files\ch08\w0216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38862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179" name="Picture 3" descr="C:\Documents and Settings\Administrator\My Documents\Koffman\PPTs\JPEGS\JWCL233_Koffman JPG files\ch08\w0217-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55963"/>
            <a:ext cx="38862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18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524000"/>
            <a:ext cx="466566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18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9863" y="3135313"/>
            <a:ext cx="4730750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Code for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partition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35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412591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 Revised Partition Algorithm</a:t>
            </a:r>
          </a:p>
        </p:txBody>
      </p:sp>
      <p:sp>
        <p:nvSpPr>
          <p:cNvPr id="4362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Quicksort is O(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) when each split yields one empty subarray, which is the case when the array is presorted</a:t>
            </a:r>
          </a:p>
          <a:p>
            <a:pPr eaLnBrk="1" hangingPunct="1"/>
            <a:r>
              <a:rPr lang="en-US" smtClean="0"/>
              <a:t>The worst possible performance occurs for a sorted array, which is not very desirable</a:t>
            </a:r>
          </a:p>
          <a:p>
            <a:pPr eaLnBrk="1" hangingPunct="1"/>
            <a:r>
              <a:rPr lang="en-US" smtClean="0"/>
              <a:t>A better solution is to pick the pivot value in a way that is less likely to lead to a bad split</a:t>
            </a:r>
          </a:p>
          <a:p>
            <a:pPr lvl="1" eaLnBrk="1" hangingPunct="1"/>
            <a:r>
              <a:rPr lang="en-US" smtClean="0"/>
              <a:t>Use three references: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first, middle, last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n-US" smtClean="0"/>
              <a:t>Select the median of the these items as the pivot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 Revised Partition Algorithm (cont.)</a:t>
            </a:r>
          </a:p>
        </p:txBody>
      </p:sp>
      <p:pic>
        <p:nvPicPr>
          <p:cNvPr id="437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38" y="1752600"/>
            <a:ext cx="68675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Revised Partitioning</a:t>
            </a:r>
          </a:p>
        </p:txBody>
      </p:sp>
      <p:grpSp>
        <p:nvGrpSpPr>
          <p:cNvPr id="438274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38275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38276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Revised Partitioning (cont.)</a:t>
            </a:r>
          </a:p>
        </p:txBody>
      </p:sp>
      <p:grpSp>
        <p:nvGrpSpPr>
          <p:cNvPr id="439298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39305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39306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21" name="Down Arrow 20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9300" name="TextBox 21"/>
          <p:cNvSpPr txBox="1">
            <a:spLocks noChangeArrowheads="1"/>
          </p:cNvSpPr>
          <p:nvPr/>
        </p:nvSpPr>
        <p:spPr bwMode="auto">
          <a:xfrm>
            <a:off x="4044950" y="2020888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middle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6479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9302" name="TextBox 23"/>
          <p:cNvSpPr txBox="1">
            <a:spLocks noChangeArrowheads="1"/>
          </p:cNvSpPr>
          <p:nvPr/>
        </p:nvSpPr>
        <p:spPr bwMode="auto">
          <a:xfrm>
            <a:off x="2352675" y="2035175"/>
            <a:ext cx="81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first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267450" y="2363788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9304" name="TextBox 25"/>
          <p:cNvSpPr txBox="1">
            <a:spLocks noChangeArrowheads="1"/>
          </p:cNvSpPr>
          <p:nvPr/>
        </p:nvSpPr>
        <p:spPr bwMode="auto">
          <a:xfrm>
            <a:off x="6003925" y="2019300"/>
            <a:ext cx="75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Revised Partitioning (cont.)</a:t>
            </a:r>
          </a:p>
        </p:txBody>
      </p:sp>
      <p:grpSp>
        <p:nvGrpSpPr>
          <p:cNvPr id="440322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40330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40331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4324350" y="4038600"/>
            <a:ext cx="1828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Sort these values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0325" name="TextBox 21"/>
          <p:cNvSpPr txBox="1">
            <a:spLocks noChangeArrowheads="1"/>
          </p:cNvSpPr>
          <p:nvPr/>
        </p:nvSpPr>
        <p:spPr bwMode="auto">
          <a:xfrm>
            <a:off x="4044950" y="2020888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middle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6479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0327" name="TextBox 23"/>
          <p:cNvSpPr txBox="1">
            <a:spLocks noChangeArrowheads="1"/>
          </p:cNvSpPr>
          <p:nvPr/>
        </p:nvSpPr>
        <p:spPr bwMode="auto">
          <a:xfrm>
            <a:off x="2352675" y="2035175"/>
            <a:ext cx="81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first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267450" y="2363788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0329" name="TextBox 25"/>
          <p:cNvSpPr txBox="1">
            <a:spLocks noChangeArrowheads="1"/>
          </p:cNvSpPr>
          <p:nvPr/>
        </p:nvSpPr>
        <p:spPr bwMode="auto">
          <a:xfrm>
            <a:off x="6003925" y="2019300"/>
            <a:ext cx="75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Revised Partitioning (cont.)</a:t>
            </a:r>
          </a:p>
        </p:txBody>
      </p:sp>
      <p:grpSp>
        <p:nvGrpSpPr>
          <p:cNvPr id="441346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41354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41355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4324350" y="4038600"/>
            <a:ext cx="1828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Sort these values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1349" name="TextBox 21"/>
          <p:cNvSpPr txBox="1">
            <a:spLocks noChangeArrowheads="1"/>
          </p:cNvSpPr>
          <p:nvPr/>
        </p:nvSpPr>
        <p:spPr bwMode="auto">
          <a:xfrm>
            <a:off x="4044950" y="2020888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middle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6479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1351" name="TextBox 23"/>
          <p:cNvSpPr txBox="1">
            <a:spLocks noChangeArrowheads="1"/>
          </p:cNvSpPr>
          <p:nvPr/>
        </p:nvSpPr>
        <p:spPr bwMode="auto">
          <a:xfrm>
            <a:off x="2352675" y="2035175"/>
            <a:ext cx="81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first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267450" y="2363788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1353" name="TextBox 25"/>
          <p:cNvSpPr txBox="1">
            <a:spLocks noChangeArrowheads="1"/>
          </p:cNvSpPr>
          <p:nvPr/>
        </p:nvSpPr>
        <p:spPr bwMode="auto">
          <a:xfrm>
            <a:off x="6003925" y="2019300"/>
            <a:ext cx="75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Revised Partitioning (cont.)</a:t>
            </a:r>
          </a:p>
        </p:txBody>
      </p:sp>
      <p:grpSp>
        <p:nvGrpSpPr>
          <p:cNvPr id="442370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42378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42379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4324350" y="4038600"/>
            <a:ext cx="1828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middle with first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2373" name="TextBox 21"/>
          <p:cNvSpPr txBox="1">
            <a:spLocks noChangeArrowheads="1"/>
          </p:cNvSpPr>
          <p:nvPr/>
        </p:nvSpPr>
        <p:spPr bwMode="auto">
          <a:xfrm>
            <a:off x="4044950" y="2020888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middle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6479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2375" name="TextBox 23"/>
          <p:cNvSpPr txBox="1">
            <a:spLocks noChangeArrowheads="1"/>
          </p:cNvSpPr>
          <p:nvPr/>
        </p:nvSpPr>
        <p:spPr bwMode="auto">
          <a:xfrm>
            <a:off x="2352675" y="2035175"/>
            <a:ext cx="81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first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267450" y="2363788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2377" name="TextBox 25"/>
          <p:cNvSpPr txBox="1">
            <a:spLocks noChangeArrowheads="1"/>
          </p:cNvSpPr>
          <p:nvPr/>
        </p:nvSpPr>
        <p:spPr bwMode="auto">
          <a:xfrm>
            <a:off x="6003925" y="2019300"/>
            <a:ext cx="75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Revised Partitioning (cont.)</a:t>
            </a:r>
          </a:p>
        </p:txBody>
      </p:sp>
      <p:grpSp>
        <p:nvGrpSpPr>
          <p:cNvPr id="443394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43402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  <p:grpSp>
          <p:nvGrpSpPr>
            <p:cNvPr id="443403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4324350" y="4038600"/>
            <a:ext cx="1828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middle with first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3397" name="TextBox 21"/>
          <p:cNvSpPr txBox="1">
            <a:spLocks noChangeArrowheads="1"/>
          </p:cNvSpPr>
          <p:nvPr/>
        </p:nvSpPr>
        <p:spPr bwMode="auto">
          <a:xfrm>
            <a:off x="4044950" y="2020888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middle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6479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3399" name="TextBox 23"/>
          <p:cNvSpPr txBox="1">
            <a:spLocks noChangeArrowheads="1"/>
          </p:cNvSpPr>
          <p:nvPr/>
        </p:nvSpPr>
        <p:spPr bwMode="auto">
          <a:xfrm>
            <a:off x="2352675" y="2035175"/>
            <a:ext cx="81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first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267450" y="2363788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3401" name="TextBox 25"/>
          <p:cNvSpPr txBox="1">
            <a:spLocks noChangeArrowheads="1"/>
          </p:cNvSpPr>
          <p:nvPr/>
        </p:nvSpPr>
        <p:spPr bwMode="auto">
          <a:xfrm>
            <a:off x="6003925" y="2019300"/>
            <a:ext cx="75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7347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7365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57376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57377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57378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57379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57380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57366" name="Group 22"/>
          <p:cNvGrpSpPr>
            <a:grpSpLocks/>
          </p:cNvGrpSpPr>
          <p:nvPr/>
        </p:nvGrpSpPr>
        <p:grpSpPr bwMode="auto">
          <a:xfrm>
            <a:off x="16986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375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57367" name="Group 25"/>
          <p:cNvGrpSpPr>
            <a:grpSpLocks/>
          </p:cNvGrpSpPr>
          <p:nvPr/>
        </p:nvGrpSpPr>
        <p:grpSpPr bwMode="auto">
          <a:xfrm>
            <a:off x="3184525" y="4376738"/>
            <a:ext cx="976313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373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57368" name="Group 28"/>
          <p:cNvGrpSpPr>
            <a:grpSpLocks/>
          </p:cNvGrpSpPr>
          <p:nvPr/>
        </p:nvGrpSpPr>
        <p:grpSpPr bwMode="auto">
          <a:xfrm>
            <a:off x="3078163" y="4376738"/>
            <a:ext cx="976312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371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27500" y="1866900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Revised Partitioning (cont.)</a:t>
            </a:r>
          </a:p>
        </p:txBody>
      </p:sp>
      <p:grpSp>
        <p:nvGrpSpPr>
          <p:cNvPr id="444418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44420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  <p:grpSp>
          <p:nvGrpSpPr>
            <p:cNvPr id="444421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3890963" y="4038600"/>
            <a:ext cx="2262187" cy="15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Run the partition algorithm using the first element as the pivot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Algorithm for Revised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partition</a:t>
            </a:r>
            <a:r>
              <a:rPr lang="en-US" sz="3200" smtClean="0"/>
              <a:t> </a:t>
            </a:r>
            <a:r>
              <a:rPr lang="en-US" sz="3600" smtClean="0"/>
              <a:t>Function</a:t>
            </a:r>
          </a:p>
        </p:txBody>
      </p:sp>
      <p:sp>
        <p:nvSpPr>
          <p:cNvPr id="44544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rgbClr val="5C92B5"/>
                </a:solidFill>
              </a:rPr>
              <a:t>Algorithm for Revised </a:t>
            </a:r>
            <a:r>
              <a:rPr lang="en-US" sz="1600" b="1" smtClean="0">
                <a:solidFill>
                  <a:srgbClr val="5C92B5"/>
                </a:solidFill>
                <a:latin typeface="Courier New" pitchFamily="49" charset="0"/>
                <a:cs typeface="Courier New" pitchFamily="49" charset="0"/>
              </a:rPr>
              <a:t>partition</a:t>
            </a:r>
            <a:r>
              <a:rPr lang="en-US" sz="2000" b="1" smtClean="0">
                <a:solidFill>
                  <a:srgbClr val="5C92B5"/>
                </a:solidFill>
              </a:rPr>
              <a:t> Function</a:t>
            </a:r>
          </a:p>
          <a:p>
            <a:pPr marL="400050" indent="-4000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smtClean="0"/>
              <a:t>Sort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table[first]</a:t>
            </a:r>
            <a:r>
              <a:rPr lang="en-US" sz="2000" smtClean="0"/>
              <a:t>,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table[middle], </a:t>
            </a:r>
            <a:r>
              <a:rPr lang="en-US" sz="2000" smtClean="0"/>
              <a:t>and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table[last – 1]</a:t>
            </a:r>
          </a:p>
          <a:p>
            <a:pPr marL="400050" indent="-4000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smtClean="0"/>
              <a:t>Move the median value to the first position (the pivot value) by exchanging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table[first]</a:t>
            </a:r>
            <a:r>
              <a:rPr lang="en-US" sz="2000" smtClean="0"/>
              <a:t> and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table[middle]</a:t>
            </a:r>
          </a:p>
          <a:p>
            <a:pPr marL="400050" indent="-4000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smtClean="0"/>
              <a:t>Initialize up to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first + 1 </a:t>
            </a:r>
            <a:r>
              <a:rPr lang="en-US" sz="2000" smtClean="0"/>
              <a:t>and down to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last - 1</a:t>
            </a:r>
          </a:p>
          <a:p>
            <a:pPr marL="400050" indent="-4000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do</a:t>
            </a:r>
            <a:endParaRPr lang="en-US" sz="2000" b="1" smtClean="0">
              <a:latin typeface="Courier New" pitchFamily="49" charset="0"/>
              <a:cs typeface="Courier New" pitchFamily="49" charset="0"/>
            </a:endParaRPr>
          </a:p>
          <a:p>
            <a:pPr marL="400050" indent="-4000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smtClean="0"/>
              <a:t> 	Increment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sz="2000" smtClean="0"/>
              <a:t> until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sz="2000" smtClean="0"/>
              <a:t> selects the first element greater than the pivot 	value or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sz="2000" smtClean="0"/>
              <a:t> has reached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last - 1</a:t>
            </a:r>
          </a:p>
          <a:p>
            <a:pPr marL="400050" indent="-4000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smtClean="0"/>
              <a:t> 	Decrement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2000" smtClean="0"/>
              <a:t> until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2000" smtClean="0"/>
              <a:t> selects the first element less than or equal 	to the pivot value or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2000" smtClean="0"/>
              <a:t> has reached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first</a:t>
            </a:r>
          </a:p>
          <a:p>
            <a:pPr marL="400050" indent="-4000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 	if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 up &lt; down </a:t>
            </a:r>
            <a:r>
              <a:rPr lang="en-US" sz="2000" smtClean="0"/>
              <a:t>then</a:t>
            </a:r>
          </a:p>
          <a:p>
            <a:pPr marL="400050" indent="-4000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smtClean="0"/>
              <a:t> 		Exchange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table[up] </a:t>
            </a:r>
            <a:r>
              <a:rPr lang="en-US" sz="2000" smtClean="0"/>
              <a:t>and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table[down]</a:t>
            </a:r>
          </a:p>
          <a:p>
            <a:pPr marL="400050" indent="-4000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 up </a:t>
            </a:r>
            <a:r>
              <a:rPr lang="en-US" sz="2000" smtClean="0"/>
              <a:t>is to the left of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down</a:t>
            </a:r>
            <a:endParaRPr lang="en-US" sz="2000" smtClean="0"/>
          </a:p>
          <a:p>
            <a:pPr marL="400050" indent="-4000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smtClean="0"/>
              <a:t>Exchange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table[first] </a:t>
            </a:r>
            <a:r>
              <a:rPr lang="en-US" sz="2000" smtClean="0"/>
              <a:t>and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table[down]</a:t>
            </a:r>
          </a:p>
          <a:p>
            <a:pPr marL="400050" indent="-4000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smtClean="0"/>
              <a:t>Return the value of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2000" smtClean="0"/>
              <a:t> to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pivot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Code for Revised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partition</a:t>
            </a:r>
            <a:r>
              <a:rPr lang="en-US" sz="4000" dirty="0" smtClean="0"/>
              <a:t> </a:t>
            </a:r>
            <a:r>
              <a:rPr lang="en-US" dirty="0" smtClean="0"/>
              <a:t>Function</a:t>
            </a:r>
            <a:endParaRPr lang="en-US" dirty="0"/>
          </a:p>
        </p:txBody>
      </p:sp>
      <p:pic>
        <p:nvPicPr>
          <p:cNvPr id="446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4683125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Code for Revised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partition</a:t>
            </a:r>
            <a:r>
              <a:rPr lang="en-US" sz="4000" dirty="0" smtClean="0"/>
              <a:t> </a:t>
            </a:r>
            <a:r>
              <a:rPr lang="en-US" dirty="0" smtClean="0"/>
              <a:t>Function</a:t>
            </a:r>
            <a:endParaRPr lang="en-US" dirty="0"/>
          </a:p>
        </p:txBody>
      </p:sp>
      <p:pic>
        <p:nvPicPr>
          <p:cNvPr id="447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524000"/>
            <a:ext cx="40655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10.10</a:t>
            </a:r>
          </a:p>
        </p:txBody>
      </p:sp>
      <p:sp>
        <p:nvSpPr>
          <p:cNvPr id="4485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Testing the Sort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Testing the Sort Algorithms</a:t>
            </a:r>
          </a:p>
        </p:txBody>
      </p:sp>
      <p:sp>
        <p:nvSpPr>
          <p:cNvPr id="4495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We want to get some idea of the sorting algorithms’ relative performance when sorting the same container (array, vector, or deque)</a:t>
            </a:r>
          </a:p>
          <a:p>
            <a:pPr eaLnBrk="1" hangingPunct="1"/>
            <a:r>
              <a:rPr lang="en-US" smtClean="0"/>
              <a:t>Use a variety of test cases</a:t>
            </a:r>
          </a:p>
          <a:p>
            <a:pPr lvl="1" eaLnBrk="1" hangingPunct="1"/>
            <a:r>
              <a:rPr lang="en-US" smtClean="0"/>
              <a:t>small and large containers</a:t>
            </a:r>
          </a:p>
          <a:p>
            <a:pPr lvl="1" eaLnBrk="1" hangingPunct="1"/>
            <a:r>
              <a:rPr lang="en-US" smtClean="0"/>
              <a:t>containers with elements in random order</a:t>
            </a:r>
          </a:p>
          <a:p>
            <a:pPr lvl="1" eaLnBrk="1" hangingPunct="1"/>
            <a:r>
              <a:rPr lang="en-US" smtClean="0"/>
              <a:t>containers that are sorted already</a:t>
            </a:r>
          </a:p>
          <a:p>
            <a:pPr lvl="1" eaLnBrk="1" hangingPunct="1"/>
            <a:r>
              <a:rPr lang="en-US" smtClean="0"/>
              <a:t>containers with duplicate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Driver to Test Sort Algorithms</a:t>
            </a:r>
          </a:p>
        </p:txBody>
      </p:sp>
      <p:pic>
        <p:nvPicPr>
          <p:cNvPr id="450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30350"/>
            <a:ext cx="4287838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Driver to Test Sort Algorithms</a:t>
            </a:r>
          </a:p>
        </p:txBody>
      </p:sp>
      <p:pic>
        <p:nvPicPr>
          <p:cNvPr id="451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038" y="1530350"/>
            <a:ext cx="3946525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0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10.11</a:t>
            </a:r>
          </a:p>
        </p:txBody>
      </p:sp>
      <p:sp>
        <p:nvSpPr>
          <p:cNvPr id="4526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The Dutch National Flag Problem (optional)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The Dutch National Flag Problem</a:t>
            </a:r>
          </a:p>
        </p:txBody>
      </p:sp>
      <p:sp>
        <p:nvSpPr>
          <p:cNvPr id="4536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A variety of partitioning algorithms for quicksort have been published</a:t>
            </a:r>
          </a:p>
          <a:p>
            <a:pPr eaLnBrk="1" hangingPunct="1"/>
            <a:r>
              <a:rPr lang="en-US" smtClean="0"/>
              <a:t>A popular variation uses a single left-to-right scan of the array</a:t>
            </a:r>
          </a:p>
          <a:p>
            <a:pPr eaLnBrk="1" hangingPunct="1"/>
            <a:r>
              <a:rPr lang="en-US" smtClean="0"/>
              <a:t>Edsger W. Dijkstra developed a partitioning algorithm using both techniques to partition an array into three segments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8371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8389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58400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58401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58402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58403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58404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58390" name="Group 22"/>
          <p:cNvGrpSpPr>
            <a:grpSpLocks/>
          </p:cNvGrpSpPr>
          <p:nvPr/>
        </p:nvGrpSpPr>
        <p:grpSpPr bwMode="auto">
          <a:xfrm>
            <a:off x="16986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399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58391" name="Group 25"/>
          <p:cNvGrpSpPr>
            <a:grpSpLocks/>
          </p:cNvGrpSpPr>
          <p:nvPr/>
        </p:nvGrpSpPr>
        <p:grpSpPr bwMode="auto">
          <a:xfrm>
            <a:off x="1806575" y="4356100"/>
            <a:ext cx="976313" cy="966788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397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58392" name="Group 28"/>
          <p:cNvGrpSpPr>
            <a:grpSpLocks/>
          </p:cNvGrpSpPr>
          <p:nvPr/>
        </p:nvGrpSpPr>
        <p:grpSpPr bwMode="auto">
          <a:xfrm>
            <a:off x="3078163" y="4376738"/>
            <a:ext cx="976312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395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07656" y="21407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4546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pPr eaLnBrk="1" hangingPunct="1"/>
            <a:r>
              <a:rPr lang="en-US" smtClean="0"/>
              <a:t>Partition a disordered three-color flag into the appropriate three segments by writing software for an unscrambling machine</a:t>
            </a:r>
          </a:p>
          <a:p>
            <a:pPr eaLnBrk="1" hangingPunct="1"/>
            <a:endParaRPr lang="en-US" smtClean="0"/>
          </a:p>
        </p:txBody>
      </p:sp>
      <p:pic>
        <p:nvPicPr>
          <p:cNvPr id="454659" name="Picture 2" descr="C:\Documents and Settings\Administrator\My Documents\Koffman\PPTs\JPEGS\JWCL233_Koffman JPG files\ch08\w0219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52800"/>
            <a:ext cx="315118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4660" name="Picture 3" descr="C:\Documents and Settings\Administrator\My Documents\Koffman\PPTs\JPEGS\JWCL233_Koffman JPG files\ch08\w0220-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2800"/>
            <a:ext cx="315118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</a:t>
            </a:r>
          </a:p>
        </p:txBody>
      </p:sp>
      <p:sp>
        <p:nvSpPr>
          <p:cNvPr id="45568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The unscrambling machine can </a:t>
            </a:r>
          </a:p>
          <a:p>
            <a:pPr lvl="1" eaLnBrk="1" hangingPunct="1"/>
            <a:r>
              <a:rPr lang="en-US" smtClean="0"/>
              <a:t>look at one thread in the flag and determine its color</a:t>
            </a:r>
          </a:p>
          <a:p>
            <a:pPr lvl="1" eaLnBrk="1" hangingPunct="1"/>
            <a:r>
              <a:rPr lang="en-US" smtClean="0"/>
              <a:t>swap the position of two threads in the flag</a:t>
            </a:r>
          </a:p>
          <a:p>
            <a:pPr lvl="1" eaLnBrk="1" hangingPunct="1"/>
            <a:r>
              <a:rPr lang="en-US" smtClean="0"/>
              <a:t>execute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mtClean="0"/>
              <a:t> loops and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mtClean="0"/>
              <a:t> statements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Design – Loop Invariant</a:t>
            </a:r>
          </a:p>
        </p:txBody>
      </p:sp>
      <p:sp>
        <p:nvSpPr>
          <p:cNvPr id="45670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As with quicksort, values between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mtClean="0"/>
              <a:t> and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smtClean="0"/>
              <a:t> are less than or equal to the pivot</a:t>
            </a:r>
          </a:p>
          <a:p>
            <a:pPr eaLnBrk="1" hangingPunct="1"/>
            <a:r>
              <a:rPr lang="en-US" smtClean="0"/>
              <a:t>Values between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mtClean="0"/>
              <a:t> and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last</a:t>
            </a:r>
            <a:r>
              <a:rPr lang="en-US" smtClean="0"/>
              <a:t> are greater than the pivot</a:t>
            </a:r>
          </a:p>
          <a:p>
            <a:pPr eaLnBrk="1" hangingPunct="1"/>
            <a:r>
              <a:rPr lang="en-US" smtClean="0"/>
              <a:t>Values between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smtClean="0"/>
              <a:t> and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mtClean="0"/>
              <a:t> are unknown</a:t>
            </a:r>
          </a:p>
          <a:p>
            <a:pPr eaLnBrk="1" hangingPunct="1"/>
            <a:r>
              <a:rPr lang="en-US" smtClean="0"/>
              <a:t>Initially,</a:t>
            </a:r>
          </a:p>
          <a:p>
            <a:pPr lvl="1" eaLnBrk="1" hangingPunct="1"/>
            <a:r>
              <a:rPr lang="en-US" smtClean="0"/>
              <a:t>The unknown region is the entire array (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first == up</a:t>
            </a:r>
            <a:r>
              <a:rPr lang="en-US" smtClean="0"/>
              <a:t> and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down == last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Design</a:t>
            </a:r>
          </a:p>
        </p:txBody>
      </p:sp>
      <p:sp>
        <p:nvSpPr>
          <p:cNvPr id="4577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smtClean="0"/>
              <a:t>Have four regions: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Red (light gray)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white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blue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unknown (dark gray)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Flag is complete: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if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0 &lt;= i &lt; red </a:t>
            </a:r>
            <a:r>
              <a:rPr lang="en-US" sz="2400" smtClean="0"/>
              <a:t>then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threads[i] </a:t>
            </a:r>
            <a:r>
              <a:rPr lang="en-US" sz="2400" smtClean="0"/>
              <a:t>is 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if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white &lt; i &lt;= blue </a:t>
            </a:r>
            <a:r>
              <a:rPr lang="en-US" sz="2400" smtClean="0"/>
              <a:t>then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threads[i] </a:t>
            </a:r>
            <a:r>
              <a:rPr lang="en-US" sz="2400" smtClean="0"/>
              <a:t>is white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if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blue &lt; i &lt; HEIGHT </a:t>
            </a:r>
            <a:r>
              <a:rPr lang="en-US" sz="2400" smtClean="0"/>
              <a:t>then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threads[i] </a:t>
            </a:r>
            <a:r>
              <a:rPr lang="en-US" sz="2400" smtClean="0"/>
              <a:t>is blue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If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red &lt;= i &lt;= white </a:t>
            </a:r>
            <a:r>
              <a:rPr lang="en-US" sz="2700" smtClean="0"/>
              <a:t>then the flag is not complete and the color is unknown</a:t>
            </a:r>
          </a:p>
        </p:txBody>
      </p:sp>
      <p:pic>
        <p:nvPicPr>
          <p:cNvPr id="457731" name="Picture 2" descr="C:\Documents and Settings\Administrator\My Documents\Koffman\PPTs\JPEGS\JWCL233_Koffman JPG files\ch08\w0222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00200"/>
            <a:ext cx="414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Design (cont.)</a:t>
            </a:r>
          </a:p>
        </p:txBody>
      </p:sp>
      <p:sp>
        <p:nvSpPr>
          <p:cNvPr id="45875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smtClean="0"/>
              <a:t>Thus we can define the following loop invariant: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if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0 &lt;= i &lt; red </a:t>
            </a:r>
            <a:r>
              <a:rPr lang="en-US" sz="2400" smtClean="0"/>
              <a:t>then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threads[i] </a:t>
            </a:r>
            <a:r>
              <a:rPr lang="en-US" sz="2400" smtClean="0"/>
              <a:t>is 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If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red &lt;= i &lt;= white </a:t>
            </a:r>
            <a:r>
              <a:rPr lang="en-US" sz="2400" smtClean="0"/>
              <a:t>then the color is unknown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if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white &lt; i &lt;= blue </a:t>
            </a:r>
            <a:r>
              <a:rPr lang="en-US" sz="2400" smtClean="0"/>
              <a:t>then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threads[i] </a:t>
            </a:r>
            <a:r>
              <a:rPr lang="en-US" sz="2400" smtClean="0"/>
              <a:t>is white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if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blue &lt; i &lt; HEIGHT </a:t>
            </a:r>
            <a:r>
              <a:rPr lang="en-US" sz="2400" smtClean="0"/>
              <a:t>then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threads[i] </a:t>
            </a:r>
            <a:r>
              <a:rPr lang="en-US" sz="2400" smtClean="0"/>
              <a:t>is blue</a:t>
            </a:r>
          </a:p>
        </p:txBody>
      </p:sp>
      <p:pic>
        <p:nvPicPr>
          <p:cNvPr id="458755" name="Picture 2" descr="C:\Documents and Settings\Administrator\My Documents\Koffman\PPTs\JPEGS\JWCL233_Koffman JPG files\ch08\w0222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6138" y="3810000"/>
            <a:ext cx="414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Algorithm</a:t>
            </a:r>
          </a:p>
        </p:txBody>
      </p:sp>
      <p:pic>
        <p:nvPicPr>
          <p:cNvPr id="4597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4485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Preserving the Loop Invariant</a:t>
            </a:r>
          </a:p>
        </p:txBody>
      </p:sp>
      <p:sp>
        <p:nvSpPr>
          <p:cNvPr id="4608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Assume we know the color of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threads[white]</a:t>
            </a:r>
            <a:r>
              <a:rPr lang="en-US" smtClean="0"/>
              <a:t> (the thread at position white)</a:t>
            </a:r>
          </a:p>
          <a:p>
            <a:pPr lvl="1" eaLnBrk="1" hangingPunct="1"/>
            <a:r>
              <a:rPr lang="en-US" smtClean="0">
                <a:cs typeface="Courier New" pitchFamily="49" charset="0"/>
              </a:rPr>
              <a:t>either leave it where it is (in the white region if it is white) or </a:t>
            </a:r>
          </a:p>
          <a:p>
            <a:pPr lvl="1" eaLnBrk="1" hangingPunct="1"/>
            <a:r>
              <a:rPr lang="en-US" smtClean="0">
                <a:cs typeface="Courier New" pitchFamily="49" charset="0"/>
              </a:rPr>
              <a:t>place it in the region where it belongs</a:t>
            </a:r>
          </a:p>
          <a:p>
            <a:pPr eaLnBrk="1" hangingPunct="1">
              <a:buFont typeface="Wingdings" pitchFamily="2" charset="2"/>
              <a:buNone/>
            </a:pPr>
            <a:endParaRPr lang="en-US" sz="320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buFont typeface="Wingdings 2" pitchFamily="18" charset="2"/>
              <a:buNone/>
            </a:pPr>
            <a:endParaRPr lang="en-US" sz="3200" smtClean="0"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Preserving the Loop Invariant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7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Three cases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color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threads[white]</a:t>
            </a:r>
            <a:r>
              <a:rPr lang="en-US" dirty="0" smtClean="0"/>
              <a:t> is white</a:t>
            </a:r>
          </a:p>
          <a:p>
            <a:pPr marL="1314450" lvl="2" indent="-514350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>
                <a:cs typeface="Courier New" pitchFamily="49" charset="0"/>
              </a:rPr>
              <a:t>Decrement the value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white</a:t>
            </a:r>
            <a:r>
              <a:rPr lang="en-US" dirty="0" smtClean="0">
                <a:cs typeface="Courier New" pitchFamily="49" charset="0"/>
              </a:rPr>
              <a:t>, increasing the size of the white region by one thread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color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threads[white]</a:t>
            </a:r>
            <a:r>
              <a:rPr lang="en-US" dirty="0" smtClean="0"/>
              <a:t> is red</a:t>
            </a:r>
          </a:p>
          <a:p>
            <a:pPr marL="1314450" lvl="2" indent="-514350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The color of 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threads[red]</a:t>
            </a:r>
            <a:r>
              <a:rPr lang="en-US" sz="2500" dirty="0" smtClean="0"/>
              <a:t> </a:t>
            </a:r>
            <a:r>
              <a:rPr lang="en-US" dirty="0" smtClean="0"/>
              <a:t>is unknown</a:t>
            </a:r>
          </a:p>
          <a:p>
            <a:pPr marL="1314450" lvl="2" indent="-514350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Swap the thread at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threads[red]</a:t>
            </a:r>
            <a:r>
              <a:rPr lang="en-US" sz="2500" dirty="0" smtClean="0"/>
              <a:t> </a:t>
            </a:r>
            <a:r>
              <a:rPr lang="en-US" dirty="0" smtClean="0"/>
              <a:t>with the thread at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threads[white]</a:t>
            </a:r>
            <a:r>
              <a:rPr lang="en-US" sz="2500" dirty="0" smtClean="0"/>
              <a:t>,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adding the thread to the end of the red region and reducing the size of the unknown region by one thread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color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threads[white]</a:t>
            </a:r>
            <a:r>
              <a:rPr lang="en-US" dirty="0" smtClean="0"/>
              <a:t> is blue</a:t>
            </a:r>
          </a:p>
          <a:p>
            <a:pPr marL="1314450" lvl="2" indent="-514350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The color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threads[blue]</a:t>
            </a:r>
            <a:r>
              <a:rPr lang="en-US" sz="2500" dirty="0" smtClean="0"/>
              <a:t> </a:t>
            </a:r>
            <a:r>
              <a:rPr lang="en-US" dirty="0" smtClean="0"/>
              <a:t>is white</a:t>
            </a:r>
          </a:p>
          <a:p>
            <a:pPr marL="1314450" lvl="2" indent="-514350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Swap the thread at 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threads[white]</a:t>
            </a:r>
            <a:r>
              <a:rPr lang="en-US" sz="2500" dirty="0" smtClean="0"/>
              <a:t> </a:t>
            </a:r>
            <a:r>
              <a:rPr lang="en-US" dirty="0" smtClean="0"/>
              <a:t>with the thread at 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threads[blue]</a:t>
            </a:r>
          </a:p>
          <a:p>
            <a:pPr marL="1314450" lvl="2" indent="-514350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Decrement both 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blue</a:t>
            </a:r>
            <a:r>
              <a:rPr lang="en-US" dirty="0" smtClean="0"/>
              <a:t> and 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white</a:t>
            </a:r>
            <a:r>
              <a:rPr lang="en-US" sz="2500" dirty="0" smtClean="0"/>
              <a:t>,</a:t>
            </a:r>
            <a:r>
              <a:rPr lang="en-US" dirty="0" smtClean="0"/>
              <a:t> inserting the thread at the beginning of the blue region and reducing the size of the unknown region by one thread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1314450" lvl="2" indent="-514350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Implementation</a:t>
            </a:r>
          </a:p>
        </p:txBody>
      </p:sp>
      <p:pic>
        <p:nvPicPr>
          <p:cNvPr id="462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2925" y="1828800"/>
            <a:ext cx="55054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4638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of Sort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9395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9413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59424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59425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59426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59427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59428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59414" name="Group 22"/>
          <p:cNvGrpSpPr>
            <a:grpSpLocks/>
          </p:cNvGrpSpPr>
          <p:nvPr/>
        </p:nvGrpSpPr>
        <p:grpSpPr bwMode="auto">
          <a:xfrm>
            <a:off x="16986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423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59415" name="Group 25"/>
          <p:cNvGrpSpPr>
            <a:grpSpLocks/>
          </p:cNvGrpSpPr>
          <p:nvPr/>
        </p:nvGrpSpPr>
        <p:grpSpPr bwMode="auto">
          <a:xfrm>
            <a:off x="1806575" y="4356100"/>
            <a:ext cx="976313" cy="966788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421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59416" name="Group 28"/>
          <p:cNvGrpSpPr>
            <a:grpSpLocks/>
          </p:cNvGrpSpPr>
          <p:nvPr/>
        </p:nvGrpSpPr>
        <p:grpSpPr bwMode="auto">
          <a:xfrm>
            <a:off x="2163763" y="4376738"/>
            <a:ext cx="976312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419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26706" y="25217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Sort Review</a:t>
            </a:r>
          </a:p>
        </p:txBody>
      </p:sp>
      <p:pic>
        <p:nvPicPr>
          <p:cNvPr id="464898" name="Picture 2" descr="C:\Documents and Settings\Administrator\My Documents\Koffman\PPTs\Koffman_Digital Request 150 DPI JPEG\Ch08\Table 8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73517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0419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0437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60448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60449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60450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60451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60452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60438" name="Group 22"/>
          <p:cNvGrpSpPr>
            <a:grpSpLocks/>
          </p:cNvGrpSpPr>
          <p:nvPr/>
        </p:nvGrpSpPr>
        <p:grpSpPr bwMode="auto">
          <a:xfrm>
            <a:off x="16986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447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60439" name="Group 25"/>
          <p:cNvGrpSpPr>
            <a:grpSpLocks/>
          </p:cNvGrpSpPr>
          <p:nvPr/>
        </p:nvGrpSpPr>
        <p:grpSpPr bwMode="auto">
          <a:xfrm>
            <a:off x="1806575" y="4356100"/>
            <a:ext cx="976313" cy="966788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445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60440" name="Group 28"/>
          <p:cNvGrpSpPr>
            <a:grpSpLocks/>
          </p:cNvGrpSpPr>
          <p:nvPr/>
        </p:nvGrpSpPr>
        <p:grpSpPr bwMode="auto">
          <a:xfrm>
            <a:off x="2163763" y="4376738"/>
            <a:ext cx="976312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443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07656" y="2826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1443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1461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61472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61473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61474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61475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61476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16986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471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61463" name="Group 25"/>
          <p:cNvGrpSpPr>
            <a:grpSpLocks/>
          </p:cNvGrpSpPr>
          <p:nvPr/>
        </p:nvGrpSpPr>
        <p:grpSpPr bwMode="auto">
          <a:xfrm>
            <a:off x="2270125" y="4376738"/>
            <a:ext cx="976313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469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61464" name="Group 28"/>
          <p:cNvGrpSpPr>
            <a:grpSpLocks/>
          </p:cNvGrpSpPr>
          <p:nvPr/>
        </p:nvGrpSpPr>
        <p:grpSpPr bwMode="auto">
          <a:xfrm>
            <a:off x="2163763" y="4376738"/>
            <a:ext cx="976312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6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467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07656" y="33599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2467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2485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62496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62497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62498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62499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62500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62486" name="Group 22"/>
          <p:cNvGrpSpPr>
            <a:grpSpLocks/>
          </p:cNvGrpSpPr>
          <p:nvPr/>
        </p:nvGrpSpPr>
        <p:grpSpPr bwMode="auto">
          <a:xfrm>
            <a:off x="16986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495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62487" name="Group 25"/>
          <p:cNvGrpSpPr>
            <a:grpSpLocks/>
          </p:cNvGrpSpPr>
          <p:nvPr/>
        </p:nvGrpSpPr>
        <p:grpSpPr bwMode="auto">
          <a:xfrm>
            <a:off x="2163763" y="4362450"/>
            <a:ext cx="976312" cy="966788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6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493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62488" name="Group 28"/>
          <p:cNvGrpSpPr>
            <a:grpSpLocks/>
          </p:cNvGrpSpPr>
          <p:nvPr/>
        </p:nvGrpSpPr>
        <p:grpSpPr bwMode="auto">
          <a:xfrm>
            <a:off x="2613025" y="4394200"/>
            <a:ext cx="976313" cy="687388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17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491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26706" y="25217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3491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3509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63520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63521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63522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63523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63524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63510" name="Group 22"/>
          <p:cNvGrpSpPr>
            <a:grpSpLocks/>
          </p:cNvGrpSpPr>
          <p:nvPr/>
        </p:nvGrpSpPr>
        <p:grpSpPr bwMode="auto">
          <a:xfrm>
            <a:off x="16986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519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63511" name="Group 25"/>
          <p:cNvGrpSpPr>
            <a:grpSpLocks/>
          </p:cNvGrpSpPr>
          <p:nvPr/>
        </p:nvGrpSpPr>
        <p:grpSpPr bwMode="auto">
          <a:xfrm>
            <a:off x="2163763" y="4362450"/>
            <a:ext cx="976312" cy="966788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6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517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63512" name="Group 28"/>
          <p:cNvGrpSpPr>
            <a:grpSpLocks/>
          </p:cNvGrpSpPr>
          <p:nvPr/>
        </p:nvGrpSpPr>
        <p:grpSpPr bwMode="auto">
          <a:xfrm>
            <a:off x="2613025" y="4394200"/>
            <a:ext cx="976313" cy="687388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17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515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26706" y="2826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4515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4533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64544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64545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64546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64547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64548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64534" name="Group 22"/>
          <p:cNvGrpSpPr>
            <a:grpSpLocks/>
          </p:cNvGrpSpPr>
          <p:nvPr/>
        </p:nvGrpSpPr>
        <p:grpSpPr bwMode="auto">
          <a:xfrm>
            <a:off x="16986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543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64535" name="Group 25"/>
          <p:cNvGrpSpPr>
            <a:grpSpLocks/>
          </p:cNvGrpSpPr>
          <p:nvPr/>
        </p:nvGrpSpPr>
        <p:grpSpPr bwMode="auto">
          <a:xfrm>
            <a:off x="2163763" y="4362450"/>
            <a:ext cx="976312" cy="966788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6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541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64536" name="Group 28"/>
          <p:cNvGrpSpPr>
            <a:grpSpLocks/>
          </p:cNvGrpSpPr>
          <p:nvPr/>
        </p:nvGrpSpPr>
        <p:grpSpPr bwMode="auto">
          <a:xfrm>
            <a:off x="3070225" y="4362450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539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26706" y="25217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Using C++ Sorting Methods (cont.)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Each function uses a pair of random access iterators (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typename RI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The first iterator references the first element of the sequence to be sorted</a:t>
            </a:r>
          </a:p>
          <a:p>
            <a:pPr eaLnBrk="1" hangingPunct="1"/>
            <a:r>
              <a:rPr lang="en-US" smtClean="0"/>
              <a:t>The second iterator references one past the last element in the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5539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5557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65568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65569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65570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65571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65572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65558" name="Group 22"/>
          <p:cNvGrpSpPr>
            <a:grpSpLocks/>
          </p:cNvGrpSpPr>
          <p:nvPr/>
        </p:nvGrpSpPr>
        <p:grpSpPr bwMode="auto">
          <a:xfrm>
            <a:off x="16986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567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65559" name="Group 25"/>
          <p:cNvGrpSpPr>
            <a:grpSpLocks/>
          </p:cNvGrpSpPr>
          <p:nvPr/>
        </p:nvGrpSpPr>
        <p:grpSpPr bwMode="auto">
          <a:xfrm>
            <a:off x="2163763" y="4362450"/>
            <a:ext cx="976312" cy="966788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6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565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65560" name="Group 28"/>
          <p:cNvGrpSpPr>
            <a:grpSpLocks/>
          </p:cNvGrpSpPr>
          <p:nvPr/>
        </p:nvGrpSpPr>
        <p:grpSpPr bwMode="auto">
          <a:xfrm>
            <a:off x="3070225" y="4362450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563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15594" y="2826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6563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6581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66592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66593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66594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66595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66596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66582" name="Group 22"/>
          <p:cNvGrpSpPr>
            <a:grpSpLocks/>
          </p:cNvGrpSpPr>
          <p:nvPr/>
        </p:nvGrpSpPr>
        <p:grpSpPr bwMode="auto">
          <a:xfrm>
            <a:off x="16986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591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66583" name="Group 25"/>
          <p:cNvGrpSpPr>
            <a:grpSpLocks/>
          </p:cNvGrpSpPr>
          <p:nvPr/>
        </p:nvGrpSpPr>
        <p:grpSpPr bwMode="auto">
          <a:xfrm>
            <a:off x="2163763" y="4362450"/>
            <a:ext cx="976312" cy="966788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6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589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66584" name="Group 28"/>
          <p:cNvGrpSpPr>
            <a:grpSpLocks/>
          </p:cNvGrpSpPr>
          <p:nvPr/>
        </p:nvGrpSpPr>
        <p:grpSpPr bwMode="auto">
          <a:xfrm>
            <a:off x="3070225" y="4362450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587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093369" y="367903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7587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7605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67616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67617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67618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67619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67620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67606" name="Group 22"/>
          <p:cNvGrpSpPr>
            <a:grpSpLocks/>
          </p:cNvGrpSpPr>
          <p:nvPr/>
        </p:nvGrpSpPr>
        <p:grpSpPr bwMode="auto">
          <a:xfrm>
            <a:off x="21558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615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67607" name="Group 25"/>
          <p:cNvGrpSpPr>
            <a:grpSpLocks/>
          </p:cNvGrpSpPr>
          <p:nvPr/>
        </p:nvGrpSpPr>
        <p:grpSpPr bwMode="auto">
          <a:xfrm>
            <a:off x="2263775" y="4351338"/>
            <a:ext cx="976313" cy="965200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1514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613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67608" name="Group 28"/>
          <p:cNvGrpSpPr>
            <a:grpSpLocks/>
          </p:cNvGrpSpPr>
          <p:nvPr/>
        </p:nvGrpSpPr>
        <p:grpSpPr bwMode="auto">
          <a:xfrm>
            <a:off x="3070225" y="4362450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611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07656" y="18359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8611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8629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68640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68641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68642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68643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68644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68630" name="Group 22"/>
          <p:cNvGrpSpPr>
            <a:grpSpLocks/>
          </p:cNvGrpSpPr>
          <p:nvPr/>
        </p:nvGrpSpPr>
        <p:grpSpPr bwMode="auto">
          <a:xfrm>
            <a:off x="21558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639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68631" name="Group 25"/>
          <p:cNvGrpSpPr>
            <a:grpSpLocks/>
          </p:cNvGrpSpPr>
          <p:nvPr/>
        </p:nvGrpSpPr>
        <p:grpSpPr bwMode="auto">
          <a:xfrm>
            <a:off x="2263775" y="4351338"/>
            <a:ext cx="976313" cy="965200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1514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637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68632" name="Group 28"/>
          <p:cNvGrpSpPr>
            <a:grpSpLocks/>
          </p:cNvGrpSpPr>
          <p:nvPr/>
        </p:nvGrpSpPr>
        <p:grpSpPr bwMode="auto">
          <a:xfrm>
            <a:off x="3070225" y="4362450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635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06069" y="21407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9635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9653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69664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69665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69666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69667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69668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69654" name="Group 22"/>
          <p:cNvGrpSpPr>
            <a:grpSpLocks/>
          </p:cNvGrpSpPr>
          <p:nvPr/>
        </p:nvGrpSpPr>
        <p:grpSpPr bwMode="auto">
          <a:xfrm>
            <a:off x="21558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663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69655" name="Group 25"/>
          <p:cNvGrpSpPr>
            <a:grpSpLocks/>
          </p:cNvGrpSpPr>
          <p:nvPr/>
        </p:nvGrpSpPr>
        <p:grpSpPr bwMode="auto">
          <a:xfrm>
            <a:off x="2263775" y="4351338"/>
            <a:ext cx="976313" cy="965200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1514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661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69656" name="Group 28"/>
          <p:cNvGrpSpPr>
            <a:grpSpLocks/>
          </p:cNvGrpSpPr>
          <p:nvPr/>
        </p:nvGrpSpPr>
        <p:grpSpPr bwMode="auto">
          <a:xfrm>
            <a:off x="2613025" y="4356100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659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26706" y="25217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0659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0677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70688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70689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70690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70691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70692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70678" name="Group 22"/>
          <p:cNvGrpSpPr>
            <a:grpSpLocks/>
          </p:cNvGrpSpPr>
          <p:nvPr/>
        </p:nvGrpSpPr>
        <p:grpSpPr bwMode="auto">
          <a:xfrm>
            <a:off x="21558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687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70679" name="Group 25"/>
          <p:cNvGrpSpPr>
            <a:grpSpLocks/>
          </p:cNvGrpSpPr>
          <p:nvPr/>
        </p:nvGrpSpPr>
        <p:grpSpPr bwMode="auto">
          <a:xfrm>
            <a:off x="2263775" y="4351338"/>
            <a:ext cx="976313" cy="965200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1514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685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70680" name="Group 28"/>
          <p:cNvGrpSpPr>
            <a:grpSpLocks/>
          </p:cNvGrpSpPr>
          <p:nvPr/>
        </p:nvGrpSpPr>
        <p:grpSpPr bwMode="auto">
          <a:xfrm>
            <a:off x="2613025" y="4356100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683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07656" y="2826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1683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1701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71712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71713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71714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71715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71716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71702" name="Group 22"/>
          <p:cNvGrpSpPr>
            <a:grpSpLocks/>
          </p:cNvGrpSpPr>
          <p:nvPr/>
        </p:nvGrpSpPr>
        <p:grpSpPr bwMode="auto">
          <a:xfrm>
            <a:off x="21558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711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71703" name="Group 25"/>
          <p:cNvGrpSpPr>
            <a:grpSpLocks/>
          </p:cNvGrpSpPr>
          <p:nvPr/>
        </p:nvGrpSpPr>
        <p:grpSpPr bwMode="auto">
          <a:xfrm>
            <a:off x="2751138" y="4356100"/>
            <a:ext cx="977900" cy="966788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4788" y="3975815"/>
              <a:ext cx="215624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709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71704" name="Group 28"/>
          <p:cNvGrpSpPr>
            <a:grpSpLocks/>
          </p:cNvGrpSpPr>
          <p:nvPr/>
        </p:nvGrpSpPr>
        <p:grpSpPr bwMode="auto">
          <a:xfrm>
            <a:off x="2613025" y="4356100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707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07656" y="33599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2707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2725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72736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72737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72738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72739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72740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72726" name="Group 22"/>
          <p:cNvGrpSpPr>
            <a:grpSpLocks/>
          </p:cNvGrpSpPr>
          <p:nvPr/>
        </p:nvGrpSpPr>
        <p:grpSpPr bwMode="auto">
          <a:xfrm>
            <a:off x="21558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2735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72727" name="Group 25"/>
          <p:cNvGrpSpPr>
            <a:grpSpLocks/>
          </p:cNvGrpSpPr>
          <p:nvPr/>
        </p:nvGrpSpPr>
        <p:grpSpPr bwMode="auto">
          <a:xfrm>
            <a:off x="2613025" y="4364038"/>
            <a:ext cx="976313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2733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72728" name="Group 28"/>
          <p:cNvGrpSpPr>
            <a:grpSpLocks/>
          </p:cNvGrpSpPr>
          <p:nvPr/>
        </p:nvGrpSpPr>
        <p:grpSpPr bwMode="auto">
          <a:xfrm>
            <a:off x="3070225" y="4357688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2731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26706" y="25217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3731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3749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73760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73761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73762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73763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73764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73750" name="Group 22"/>
          <p:cNvGrpSpPr>
            <a:grpSpLocks/>
          </p:cNvGrpSpPr>
          <p:nvPr/>
        </p:nvGrpSpPr>
        <p:grpSpPr bwMode="auto">
          <a:xfrm>
            <a:off x="21558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759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73751" name="Group 25"/>
          <p:cNvGrpSpPr>
            <a:grpSpLocks/>
          </p:cNvGrpSpPr>
          <p:nvPr/>
        </p:nvGrpSpPr>
        <p:grpSpPr bwMode="auto">
          <a:xfrm>
            <a:off x="2613025" y="4364038"/>
            <a:ext cx="976313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757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73752" name="Group 28"/>
          <p:cNvGrpSpPr>
            <a:grpSpLocks/>
          </p:cNvGrpSpPr>
          <p:nvPr/>
        </p:nvGrpSpPr>
        <p:grpSpPr bwMode="auto">
          <a:xfrm>
            <a:off x="3070225" y="4357688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755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26706" y="2826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4755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4773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74784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74785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74786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74787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74788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74774" name="Group 22"/>
          <p:cNvGrpSpPr>
            <a:grpSpLocks/>
          </p:cNvGrpSpPr>
          <p:nvPr/>
        </p:nvGrpSpPr>
        <p:grpSpPr bwMode="auto">
          <a:xfrm>
            <a:off x="21558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783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74775" name="Group 25"/>
          <p:cNvGrpSpPr>
            <a:grpSpLocks/>
          </p:cNvGrpSpPr>
          <p:nvPr/>
        </p:nvGrpSpPr>
        <p:grpSpPr bwMode="auto">
          <a:xfrm>
            <a:off x="3208338" y="4349750"/>
            <a:ext cx="977900" cy="966788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4788" y="3975815"/>
              <a:ext cx="215624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781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74776" name="Group 28"/>
          <p:cNvGrpSpPr>
            <a:grpSpLocks/>
          </p:cNvGrpSpPr>
          <p:nvPr/>
        </p:nvGrpSpPr>
        <p:grpSpPr bwMode="auto">
          <a:xfrm>
            <a:off x="3070225" y="4357688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779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15594" y="33599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Using C++ Sorting Methods (cont.)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Because these functions require random-access iterators, they can be used only with vectors, deques, and ordinary C pointers (for sorting arrays) </a:t>
            </a:r>
          </a:p>
          <a:p>
            <a:pPr eaLnBrk="1" hangingPunct="1"/>
            <a:r>
              <a:rPr lang="en-US" smtClean="0"/>
              <a:t>The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smtClean="0"/>
              <a:t> container supports only bidirectional iterators, so it provides its own sort member function</a:t>
            </a:r>
            <a:endParaRPr lang="en-US" sz="200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5779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5797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75808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75809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75810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75811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75812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75798" name="Group 22"/>
          <p:cNvGrpSpPr>
            <a:grpSpLocks/>
          </p:cNvGrpSpPr>
          <p:nvPr/>
        </p:nvGrpSpPr>
        <p:grpSpPr bwMode="auto">
          <a:xfrm>
            <a:off x="2155825" y="4356100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5807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75799" name="Group 25"/>
          <p:cNvGrpSpPr>
            <a:grpSpLocks/>
          </p:cNvGrpSpPr>
          <p:nvPr/>
        </p:nvGrpSpPr>
        <p:grpSpPr bwMode="auto">
          <a:xfrm>
            <a:off x="3208338" y="4349750"/>
            <a:ext cx="977900" cy="966788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4788" y="3975815"/>
              <a:ext cx="215624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5805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75800" name="Group 28"/>
          <p:cNvGrpSpPr>
            <a:grpSpLocks/>
          </p:cNvGrpSpPr>
          <p:nvPr/>
        </p:nvGrpSpPr>
        <p:grpSpPr bwMode="auto">
          <a:xfrm>
            <a:off x="3070225" y="4357688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5803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07656" y="367903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6803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6821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76832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76833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76834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76835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76836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76822" name="Group 22"/>
          <p:cNvGrpSpPr>
            <a:grpSpLocks/>
          </p:cNvGrpSpPr>
          <p:nvPr/>
        </p:nvGrpSpPr>
        <p:grpSpPr bwMode="auto">
          <a:xfrm>
            <a:off x="2613025" y="4357688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6831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76823" name="Group 25"/>
          <p:cNvGrpSpPr>
            <a:grpSpLocks/>
          </p:cNvGrpSpPr>
          <p:nvPr/>
        </p:nvGrpSpPr>
        <p:grpSpPr bwMode="auto">
          <a:xfrm>
            <a:off x="3208338" y="4349750"/>
            <a:ext cx="977900" cy="966788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4788" y="3975815"/>
              <a:ext cx="215624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6829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76824" name="Group 28"/>
          <p:cNvGrpSpPr>
            <a:grpSpLocks/>
          </p:cNvGrpSpPr>
          <p:nvPr/>
        </p:nvGrpSpPr>
        <p:grpSpPr bwMode="auto">
          <a:xfrm>
            <a:off x="3070225" y="4357688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6827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07656" y="18359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7827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7845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77856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77857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77858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77859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77860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77846" name="Group 22"/>
          <p:cNvGrpSpPr>
            <a:grpSpLocks/>
          </p:cNvGrpSpPr>
          <p:nvPr/>
        </p:nvGrpSpPr>
        <p:grpSpPr bwMode="auto">
          <a:xfrm>
            <a:off x="2613025" y="4357688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7855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77847" name="Group 25"/>
          <p:cNvGrpSpPr>
            <a:grpSpLocks/>
          </p:cNvGrpSpPr>
          <p:nvPr/>
        </p:nvGrpSpPr>
        <p:grpSpPr bwMode="auto">
          <a:xfrm>
            <a:off x="2720975" y="4357688"/>
            <a:ext cx="976313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7853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77848" name="Group 28"/>
          <p:cNvGrpSpPr>
            <a:grpSpLocks/>
          </p:cNvGrpSpPr>
          <p:nvPr/>
        </p:nvGrpSpPr>
        <p:grpSpPr bwMode="auto">
          <a:xfrm>
            <a:off x="3070225" y="4357688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7851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26706" y="21407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8851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8869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78880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78881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78882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78883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78884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78870" name="Group 22"/>
          <p:cNvGrpSpPr>
            <a:grpSpLocks/>
          </p:cNvGrpSpPr>
          <p:nvPr/>
        </p:nvGrpSpPr>
        <p:grpSpPr bwMode="auto">
          <a:xfrm>
            <a:off x="2613025" y="4357688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879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78871" name="Group 25"/>
          <p:cNvGrpSpPr>
            <a:grpSpLocks/>
          </p:cNvGrpSpPr>
          <p:nvPr/>
        </p:nvGrpSpPr>
        <p:grpSpPr bwMode="auto">
          <a:xfrm>
            <a:off x="2720975" y="4357688"/>
            <a:ext cx="976313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877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78872" name="Group 28"/>
          <p:cNvGrpSpPr>
            <a:grpSpLocks/>
          </p:cNvGrpSpPr>
          <p:nvPr/>
        </p:nvGrpSpPr>
        <p:grpSpPr bwMode="auto">
          <a:xfrm>
            <a:off x="3070225" y="4357688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875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15594" y="25217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9875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9893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79904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79905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79906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79907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79908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79894" name="Group 22"/>
          <p:cNvGrpSpPr>
            <a:grpSpLocks/>
          </p:cNvGrpSpPr>
          <p:nvPr/>
        </p:nvGrpSpPr>
        <p:grpSpPr bwMode="auto">
          <a:xfrm>
            <a:off x="2613025" y="4357688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903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79895" name="Group 25"/>
          <p:cNvGrpSpPr>
            <a:grpSpLocks/>
          </p:cNvGrpSpPr>
          <p:nvPr/>
        </p:nvGrpSpPr>
        <p:grpSpPr bwMode="auto">
          <a:xfrm>
            <a:off x="2720975" y="4357688"/>
            <a:ext cx="976313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901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79896" name="Group 28"/>
          <p:cNvGrpSpPr>
            <a:grpSpLocks/>
          </p:cNvGrpSpPr>
          <p:nvPr/>
        </p:nvGrpSpPr>
        <p:grpSpPr bwMode="auto">
          <a:xfrm>
            <a:off x="3070225" y="4357688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899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107656" y="279479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0899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0917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80928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80929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80930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80931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80932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grpSp>
        <p:nvGrpSpPr>
          <p:cNvPr id="80918" name="Group 22"/>
          <p:cNvGrpSpPr>
            <a:grpSpLocks/>
          </p:cNvGrpSpPr>
          <p:nvPr/>
        </p:nvGrpSpPr>
        <p:grpSpPr bwMode="auto">
          <a:xfrm>
            <a:off x="2613025" y="4357688"/>
            <a:ext cx="976313" cy="688975"/>
            <a:chOff x="1264276" y="3975815"/>
            <a:chExt cx="976648" cy="688777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0927" name="TextBox 24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80919" name="Group 25"/>
          <p:cNvGrpSpPr>
            <a:grpSpLocks/>
          </p:cNvGrpSpPr>
          <p:nvPr/>
        </p:nvGrpSpPr>
        <p:grpSpPr bwMode="auto">
          <a:xfrm>
            <a:off x="2720975" y="4357688"/>
            <a:ext cx="976313" cy="966787"/>
            <a:chOff x="1264276" y="3975815"/>
            <a:chExt cx="976648" cy="966503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5407" y="3975815"/>
              <a:ext cx="214387" cy="38088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0925" name="TextBox 27"/>
            <p:cNvSpPr txBox="1">
              <a:spLocks noChangeArrowheads="1"/>
            </p:cNvSpPr>
            <p:nvPr/>
          </p:nvSpPr>
          <p:spPr bwMode="auto">
            <a:xfrm>
              <a:off x="1264276" y="4634541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pos_min</a:t>
              </a:r>
            </a:p>
          </p:txBody>
        </p:sp>
      </p:grpSp>
      <p:grpSp>
        <p:nvGrpSpPr>
          <p:cNvPr id="80920" name="Group 28"/>
          <p:cNvGrpSpPr>
            <a:grpSpLocks/>
          </p:cNvGrpSpPr>
          <p:nvPr/>
        </p:nvGrpSpPr>
        <p:grpSpPr bwMode="auto">
          <a:xfrm>
            <a:off x="3070225" y="4357688"/>
            <a:ext cx="976313" cy="688975"/>
            <a:chOff x="1264276" y="3975815"/>
            <a:chExt cx="976648" cy="688777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0923" name="TextBox 3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32" name="Isosceles Triangle 31"/>
          <p:cNvSpPr/>
          <p:nvPr/>
        </p:nvSpPr>
        <p:spPr>
          <a:xfrm rot="5400000">
            <a:off x="4067969" y="367903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Trace of Selection Sort Refinement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1923" name="Group 9"/>
          <p:cNvGrpSpPr>
            <a:grpSpLocks/>
          </p:cNvGrpSpPr>
          <p:nvPr/>
        </p:nvGrpSpPr>
        <p:grpSpPr bwMode="auto">
          <a:xfrm>
            <a:off x="1516063" y="3898900"/>
            <a:ext cx="2271712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5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0" y="3505200"/>
              <a:ext cx="457268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7875" y="1808163"/>
          <a:ext cx="1652587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pos_min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1941" name="Group 16"/>
          <p:cNvGrpSpPr>
            <a:grpSpLocks/>
          </p:cNvGrpSpPr>
          <p:nvPr/>
        </p:nvGrpSpPr>
        <p:grpSpPr bwMode="auto">
          <a:xfrm>
            <a:off x="1516063" y="3624263"/>
            <a:ext cx="2271712" cy="338137"/>
            <a:chOff x="1524000" y="3166646"/>
            <a:chExt cx="2272048" cy="338554"/>
          </a:xfrm>
        </p:grpSpPr>
        <p:sp>
          <p:nvSpPr>
            <p:cNvPr id="81942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81943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81944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81945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81946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Selection Sort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1295400" y="2573338"/>
            <a:ext cx="1905000" cy="855662"/>
          </a:xfrm>
          <a:prstGeom prst="borderCallout1">
            <a:avLst>
              <a:gd name="adj1" fmla="val 46919"/>
              <a:gd name="adj2" fmla="val 107672"/>
              <a:gd name="adj3" fmla="val 7711"/>
              <a:gd name="adj4" fmla="val 1614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This loop is performed n-1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Selection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1295400" y="3190875"/>
            <a:ext cx="1905000" cy="855663"/>
          </a:xfrm>
          <a:prstGeom prst="borderCallout1">
            <a:avLst>
              <a:gd name="adj1" fmla="val 46919"/>
              <a:gd name="adj2" fmla="val 107672"/>
              <a:gd name="adj3" fmla="val 72454"/>
              <a:gd name="adj4" fmla="val 1566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There are n-1 exchanges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Selection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609600" y="2438400"/>
            <a:ext cx="2895600" cy="1600200"/>
          </a:xfrm>
          <a:prstGeom prst="borderCallout1">
            <a:avLst>
              <a:gd name="adj1" fmla="val 46919"/>
              <a:gd name="adj2" fmla="val 107672"/>
              <a:gd name="adj3" fmla="val 31125"/>
              <a:gd name="adj4" fmla="val 1263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This comparison is performed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– 1 - </a:t>
            </a:r>
            <a:r>
              <a:rPr lang="en-US" i="1" dirty="0"/>
              <a:t>fill</a:t>
            </a:r>
            <a:r>
              <a:rPr lang="en-US" dirty="0"/>
              <a:t>)</a:t>
            </a:r>
          </a:p>
          <a:p>
            <a:pPr algn="ctr">
              <a:defRPr/>
            </a:pPr>
            <a:r>
              <a:rPr lang="en-US" dirty="0"/>
              <a:t>times for each value of </a:t>
            </a:r>
            <a:r>
              <a:rPr lang="en-US" i="1" dirty="0"/>
              <a:t>fill </a:t>
            </a:r>
            <a:r>
              <a:rPr lang="en-US" dirty="0"/>
              <a:t>and can  be represented by the following series: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-1) + (</a:t>
            </a:r>
            <a:r>
              <a:rPr lang="en-US" i="1" dirty="0"/>
              <a:t>n</a:t>
            </a:r>
            <a:r>
              <a:rPr lang="en-US" dirty="0"/>
              <a:t>-2) + ... + 3 + 2 + 1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Using C++ Sorting Methods (cont.)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/>
              <a:t>There are also two functions named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stable_sort</a:t>
            </a:r>
            <a:r>
              <a:rPr lang="en-US" dirty="0"/>
              <a:t>, which are similar to the </a:t>
            </a:r>
            <a:r>
              <a:rPr lang="en-US" dirty="0" smtClean="0"/>
              <a:t>sort functions</a:t>
            </a:r>
          </a:p>
          <a:p>
            <a:pPr lvl="1" eaLnBrk="1" hangingPunct="1">
              <a:defRPr/>
            </a:pPr>
            <a:r>
              <a:rPr lang="en-US" dirty="0" smtClean="0"/>
              <a:t>The primary difference is that elements </a:t>
            </a:r>
            <a:r>
              <a:rPr lang="en-US" dirty="0"/>
              <a:t>that are equal may not retain </a:t>
            </a:r>
            <a:r>
              <a:rPr lang="en-US" dirty="0" smtClean="0"/>
              <a:t>their relative </a:t>
            </a:r>
            <a:r>
              <a:rPr lang="en-US" dirty="0"/>
              <a:t>ordering when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sort</a:t>
            </a:r>
            <a:r>
              <a:rPr lang="en-US" dirty="0"/>
              <a:t> is used, but they will retain their relative ordering </a:t>
            </a:r>
            <a:r>
              <a:rPr lang="en-US" dirty="0" smtClean="0"/>
              <a:t>when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stable_sort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used </a:t>
            </a:r>
          </a:p>
          <a:p>
            <a:pPr lvl="1" eaLnBrk="1" hangingPunct="1">
              <a:defRPr/>
            </a:pPr>
            <a:r>
              <a:rPr lang="en-US" dirty="0" smtClean="0"/>
              <a:t>In </a:t>
            </a:r>
            <a:r>
              <a:rPr lang="en-US" dirty="0"/>
              <a:t>other words, if there are two occurrences of an item, the </a:t>
            </a:r>
            <a:r>
              <a:rPr lang="en-US" dirty="0" smtClean="0"/>
              <a:t>one that </a:t>
            </a:r>
            <a:r>
              <a:rPr lang="en-US" dirty="0"/>
              <a:t>is first in the unsorted array is </a:t>
            </a:r>
            <a:r>
              <a:rPr lang="en-US" dirty="0" smtClean="0"/>
              <a:t>guaranteed </a:t>
            </a:r>
            <a:r>
              <a:rPr lang="en-US" dirty="0"/>
              <a:t>to be first in the sorted array only </a:t>
            </a:r>
            <a:r>
              <a:rPr lang="en-US" dirty="0" smtClean="0"/>
              <a:t>if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stable_sort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used</a:t>
            </a:r>
          </a:p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sort</a:t>
            </a:r>
            <a:r>
              <a:rPr lang="en-US" dirty="0"/>
              <a:t> function is slightly faster than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stable_sort</a:t>
            </a:r>
            <a:r>
              <a:rPr lang="en-US" dirty="0"/>
              <a:t>, so </a:t>
            </a:r>
            <a:r>
              <a:rPr lang="en-US" dirty="0" smtClean="0"/>
              <a:t>it should </a:t>
            </a:r>
            <a:r>
              <a:rPr lang="en-US" dirty="0"/>
              <a:t>be used whenever the relative ordering of equal elements is </a:t>
            </a:r>
            <a:r>
              <a:rPr lang="en-US" dirty="0" smtClean="0"/>
              <a:t>unimportant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Selection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Line Callout 1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2438400"/>
            <a:ext cx="2895600" cy="1905000"/>
          </a:xfrm>
          <a:prstGeom prst="borderCallout1">
            <a:avLst>
              <a:gd name="adj1" fmla="val 46919"/>
              <a:gd name="adj2" fmla="val 107672"/>
              <a:gd name="adj3" fmla="val 31125"/>
              <a:gd name="adj4" fmla="val 126368"/>
            </a:avLst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of Selection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/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/>
              <a:t>do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Initialize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fill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next = fill + 1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– 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</a:t>
            </a:r>
          </a:p>
          <a:p>
            <a:pPr marL="1262063" indent="-126206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 item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less than the item at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1597025" indent="-1597025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Reset 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next</a:t>
            </a:r>
          </a:p>
          <a:p>
            <a:pPr marL="631825" indent="-631825">
              <a:spcAft>
                <a:spcPts val="600"/>
              </a:spcAft>
              <a:buFontTx/>
              <a:buAutoNum type="arabicPeriod"/>
              <a:defRPr/>
            </a:pPr>
            <a:r>
              <a:rPr lang="en-US" dirty="0"/>
              <a:t>Exchange the item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pos_min</a:t>
            </a:r>
            <a:r>
              <a:rPr lang="en-US" dirty="0"/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609600" y="2438400"/>
            <a:ext cx="2895600" cy="2139950"/>
          </a:xfrm>
          <a:prstGeom prst="borderCallout1">
            <a:avLst>
              <a:gd name="adj1" fmla="val 46919"/>
              <a:gd name="adj2" fmla="val 107672"/>
              <a:gd name="adj3" fmla="val 47350"/>
              <a:gd name="adj4" fmla="val 1081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For very large </a:t>
            </a:r>
            <a:r>
              <a:rPr lang="en-US" i="1" dirty="0"/>
              <a:t>n</a:t>
            </a:r>
            <a:r>
              <a:rPr lang="en-US" dirty="0"/>
              <a:t> we can ignore all but the significant term in the expression, so the number of</a:t>
            </a:r>
          </a:p>
          <a:p>
            <a:pPr marL="573088" lvl="1" indent="-115888">
              <a:buFont typeface="Arial" pitchFamily="34" charset="0"/>
              <a:buChar char="•"/>
              <a:defRPr/>
            </a:pPr>
            <a:r>
              <a:rPr lang="en-US" dirty="0"/>
              <a:t>comparisons is O(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573088" lvl="1" indent="-115888">
              <a:buFont typeface="Arial" pitchFamily="34" charset="0"/>
              <a:buChar char="•"/>
              <a:defRPr/>
            </a:pPr>
            <a:r>
              <a:rPr lang="en-US" dirty="0"/>
              <a:t>exchanges is O(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An O(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 sort is called a </a:t>
            </a:r>
            <a:r>
              <a:rPr lang="en-US" i="1" dirty="0"/>
              <a:t>quadratic sort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31242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Code for Selection Sort (cont.)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743200"/>
            <a:ext cx="23812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Code for Selection Sort (cont.)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75" y="2805113"/>
            <a:ext cx="23812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81150"/>
            <a:ext cx="68484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Code for Selection Sort (cont.)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75" y="2805113"/>
            <a:ext cx="23812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588" y="1581150"/>
            <a:ext cx="67437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Code for Selection Sort (cont.)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70163"/>
            <a:ext cx="62293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Code for an Array Sort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30375"/>
            <a:ext cx="5229225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10.3</a:t>
            </a:r>
          </a:p>
        </p:txBody>
      </p:sp>
      <p:sp>
        <p:nvSpPr>
          <p:cNvPr id="931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Bubble 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Bubble Sort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Also a quadratic sort</a:t>
            </a:r>
          </a:p>
          <a:p>
            <a:pPr eaLnBrk="1" hangingPunct="1"/>
            <a:r>
              <a:rPr lang="en-US" smtClean="0"/>
              <a:t>Compares adjacent array elements and exchanges their values if they are out of order</a:t>
            </a:r>
          </a:p>
          <a:p>
            <a:pPr eaLnBrk="1" hangingPunct="1"/>
            <a:r>
              <a:rPr lang="en-US" smtClean="0"/>
              <a:t>Smaller values </a:t>
            </a:r>
            <a:r>
              <a:rPr lang="en-US" i="1" smtClean="0"/>
              <a:t>bubble</a:t>
            </a:r>
            <a:r>
              <a:rPr lang="en-US" smtClean="0"/>
              <a:t> up to the top of the array and larger values sink to the bottom; hence the name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5235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95236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</p:grpSp>
        <p:grpSp>
          <p:nvGrpSpPr>
            <p:cNvPr id="95237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95238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9523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9524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9524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9524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Using C++ Sorting Methods (cont.)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The actual type of random-access iterator passed to function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sort</a:t>
            </a:r>
            <a:r>
              <a:rPr lang="en-US" dirty="0" smtClean="0"/>
              <a:t> depends on whether we are sorting an array, vector, or </a:t>
            </a:r>
            <a:r>
              <a:rPr lang="en-US" dirty="0" err="1" smtClean="0"/>
              <a:t>deque</a:t>
            </a:r>
            <a:endParaRPr lang="en-US" dirty="0" smtClean="0"/>
          </a:p>
          <a:p>
            <a:pPr eaLnBrk="1" hangingPunct="1"/>
            <a:r>
              <a:rPr lang="en-US" dirty="0" smtClean="0"/>
              <a:t>The compiler attempts to match the actual types of the arguments to the template parameters</a:t>
            </a:r>
          </a:p>
          <a:p>
            <a:pPr eaLnBrk="1" hangingPunct="1"/>
            <a:r>
              <a:rPr lang="en-US" dirty="0" smtClean="0"/>
              <a:t>If we use the second version of function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sort</a:t>
            </a:r>
            <a:r>
              <a:rPr lang="en-US" dirty="0" smtClean="0"/>
              <a:t>, we must also pass an object that implements a comparison function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6259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96272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</p:grpSp>
        <p:grpSp>
          <p:nvGrpSpPr>
            <p:cNvPr id="96273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96274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96275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96276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96277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96278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>
            <a:stCxn id="6" idx="3"/>
            <a:endCxn id="7" idx="3"/>
          </p:cNvCxnSpPr>
          <p:nvPr/>
        </p:nvCxnSpPr>
        <p:spPr>
          <a:xfrm>
            <a:off x="2644775" y="3013075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7283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97296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</p:grpSp>
        <p:grpSp>
          <p:nvGrpSpPr>
            <p:cNvPr id="97297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97298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9729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9730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9730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9730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>
            <a:stCxn id="6" idx="3"/>
            <a:endCxn id="7" idx="3"/>
          </p:cNvCxnSpPr>
          <p:nvPr/>
        </p:nvCxnSpPr>
        <p:spPr>
          <a:xfrm>
            <a:off x="2644775" y="3013075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8307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98320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</p:grpSp>
        <p:grpSp>
          <p:nvGrpSpPr>
            <p:cNvPr id="98321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98322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9832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9832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9832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9832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35250" y="3455988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9331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99344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</p:grpSp>
        <p:grpSp>
          <p:nvGrpSpPr>
            <p:cNvPr id="99345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99346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99347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99348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99349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99350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4775" y="3913188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0355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0368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</p:grpSp>
        <p:grpSp>
          <p:nvGrpSpPr>
            <p:cNvPr id="100369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0370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0371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0372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0373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0374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6363" y="4368800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1379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1392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1393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1394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1395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1396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1397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1398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6363" y="4368800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2403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2416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2417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2418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241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242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242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242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648200" y="3927475"/>
            <a:ext cx="3352800" cy="1635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At the end of pass 1, the last item (index [4]) is guaranteed to be in its correct position. There is no need to test it again in the next pass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3427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3440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3441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3442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344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344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344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344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3188" y="3013075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4451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4464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4465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4466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4467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4468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4469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4470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3188" y="3470275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5475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5488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5489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5490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5491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5492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5493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5494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4775" y="3927475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Using C++ Sorting Methods (cont.)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If array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items</a:t>
            </a:r>
            <a:r>
              <a:rPr lang="en-US" sz="2200" dirty="0" smtClean="0"/>
              <a:t> stores a collection of 16 integers, the statement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	sort(items, items + 16);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 smtClean="0"/>
              <a:t>	sorts the array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The statement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	sort(items, items + 8);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 smtClean="0"/>
              <a:t>	sorts only the first half of the array, leaving the rest 	untouched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The function call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	sort(items, items + 16, greater&lt;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&gt;());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 smtClean="0"/>
              <a:t>	sorts the array in descending order using function 	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greater&lt;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200" dirty="0" smtClean="0"/>
              <a:t>, which implements the comparison 	operator &gt; 	for integers (defined in library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functional</a:t>
            </a:r>
            <a:r>
              <a:rPr lang="en-US" sz="2200" dirty="0" smtClean="0"/>
              <a:t>)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6499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6512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6513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6514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6515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6516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6517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6518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4775" y="3927475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7523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7535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7536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7537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753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753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754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754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8547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8560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8561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8562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856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856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856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856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3188" y="2971800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9571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9584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9585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9586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9587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9588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9589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9590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3188" y="3490913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0595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10608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0609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10610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0611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0612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0613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0614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3188" y="3490913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1619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11631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1632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11633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163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163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163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163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2643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12656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2657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12658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265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266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266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266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0013" y="3013075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3667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13680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3681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13682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368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368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368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368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0013" y="3013075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4691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14703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4704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14705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4706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4707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4708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4709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Trace of Bubble Sort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array is not 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5715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15728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5729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15730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5731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5732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5733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5734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67200" y="3927475"/>
            <a:ext cx="3810000" cy="1787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Where </a:t>
            </a:r>
            <a:r>
              <a:rPr lang="en-US" i="1" dirty="0"/>
              <a:t>n</a:t>
            </a:r>
            <a:r>
              <a:rPr lang="en-US" dirty="0"/>
              <a:t> is the length of the array, after the completion of </a:t>
            </a:r>
            <a:r>
              <a:rPr lang="en-US" i="1" dirty="0"/>
              <a:t>n</a:t>
            </a:r>
            <a:r>
              <a:rPr lang="en-US" dirty="0"/>
              <a:t> – 1 passes (4, in this example) the array is sorted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32088</TotalTime>
  <Words>23108</Words>
  <Application>Microsoft Office PowerPoint</Application>
  <PresentationFormat>On-screen Show (4:3)</PresentationFormat>
  <Paragraphs>8145</Paragraphs>
  <Slides>440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440</vt:i4>
      </vt:variant>
    </vt:vector>
  </HeadingPairs>
  <TitlesOfParts>
    <vt:vector size="441" baseType="lpstr">
      <vt:lpstr>Median</vt:lpstr>
      <vt:lpstr>Sorting</vt:lpstr>
      <vt:lpstr>Chapter Objectives</vt:lpstr>
      <vt:lpstr>Introduction</vt:lpstr>
      <vt:lpstr>Using C++ Sorting Methods</vt:lpstr>
      <vt:lpstr>Using C++ Sorting Methods (cont.)</vt:lpstr>
      <vt:lpstr>Using C++ Sorting Methods (cont.)</vt:lpstr>
      <vt:lpstr>Using C++ Sorting Methods (cont.)</vt:lpstr>
      <vt:lpstr>Using C++ Sorting Methods (cont.)</vt:lpstr>
      <vt:lpstr>Using C++ Sorting Methods (cont.)</vt:lpstr>
      <vt:lpstr>Using C++ Sorting Methods (cont.)</vt:lpstr>
      <vt:lpstr>Using C++ Sorting Methods (cont.)</vt:lpstr>
      <vt:lpstr>Selection Sort</vt:lpstr>
      <vt:lpstr>Selection Sort</vt:lpstr>
      <vt:lpstr>Trace of Selection Sort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Refinement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Trace of Selection Sort Refinement (cont.)</vt:lpstr>
      <vt:lpstr>Analysis of Selection Sort</vt:lpstr>
      <vt:lpstr>Analysis of Selection Sort (cont.)</vt:lpstr>
      <vt:lpstr>Analysis of Selection Sort (cont.)</vt:lpstr>
      <vt:lpstr>Analysis of Selection Sort (cont.)</vt:lpstr>
      <vt:lpstr>Analysis of Selection Sort (cont.)</vt:lpstr>
      <vt:lpstr>Code for Selection Sort (cont.)</vt:lpstr>
      <vt:lpstr>Code for Selection Sort (cont.)</vt:lpstr>
      <vt:lpstr>Code for Selection Sort (cont.)</vt:lpstr>
      <vt:lpstr>Code for Selection Sort (cont.)</vt:lpstr>
      <vt:lpstr>Code for an Array Sort</vt:lpstr>
      <vt:lpstr>Bubble Sort</vt:lpstr>
      <vt:lpstr>Bubble Sort</vt:lpstr>
      <vt:lpstr>Trace of Bubble Sort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Refinement of Bubble Sort Algorithm (Steps 2-4)</vt:lpstr>
      <vt:lpstr>Analysis of Bubble Sort</vt:lpstr>
      <vt:lpstr>Analysis of Bubble Sort (cont.)</vt:lpstr>
      <vt:lpstr>Code for Bubble Sort</vt:lpstr>
      <vt:lpstr>Insertion Sort</vt:lpstr>
      <vt:lpstr>Insertion Sort</vt:lpstr>
      <vt:lpstr>Insertion Sort (cont.)</vt:lpstr>
      <vt:lpstr>Trace of Insertion Sort</vt:lpstr>
      <vt:lpstr>Trace of Insertion Sort (cont.)</vt:lpstr>
      <vt:lpstr>Trace of Insertion Sort (cont.)</vt:lpstr>
      <vt:lpstr>Trace of Insertion Sort (cont.)</vt:lpstr>
      <vt:lpstr>Trace of Insertion Sort (cont.)</vt:lpstr>
      <vt:lpstr>Trace of Insertion Sort (cont.)</vt:lpstr>
      <vt:lpstr>Trace of Insertion Sort (cont.)</vt:lpstr>
      <vt:lpstr>Trace of Insertion Sort (cont.)</vt:lpstr>
      <vt:lpstr>Trace of Insertion Sort (cont.)</vt:lpstr>
      <vt:lpstr>Trace of Insertion Sort (cont.)</vt:lpstr>
      <vt:lpstr>Trace of Insertion Sort Refinement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Analysis of Insertion Sort</vt:lpstr>
      <vt:lpstr>Analysis of Insertion Sort (cont.)</vt:lpstr>
      <vt:lpstr>Code for Insertion Sort</vt:lpstr>
      <vt:lpstr>Code for Insertion Sort</vt:lpstr>
      <vt:lpstr>Using iterator_traits to Determine the Data Type of an Element</vt:lpstr>
      <vt:lpstr>Using iterator_traits to Determine the Data Type of an Element (cont.)</vt:lpstr>
      <vt:lpstr>Comparison of Quadratic Sorts</vt:lpstr>
      <vt:lpstr>Comparison of Quadratic Sorts</vt:lpstr>
      <vt:lpstr>Comparison of Quadratic Sorts (cont.)</vt:lpstr>
      <vt:lpstr>Comparison of Quadratic Sorts (cont.)</vt:lpstr>
      <vt:lpstr>Comparison of Quadratic Sorts (cont.)</vt:lpstr>
      <vt:lpstr>Comparisons versus Exchanges</vt:lpstr>
      <vt:lpstr>Shell Sort: A Better Insertion Sort</vt:lpstr>
      <vt:lpstr>Shell Sort: A Better Insertion Sort</vt:lpstr>
      <vt:lpstr>Trace of Shell Sort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Trace of Shell Sort (cont.)</vt:lpstr>
      <vt:lpstr>Shell Sort Algorithm</vt:lpstr>
      <vt:lpstr>Shell Sort Algorithm (cont.)</vt:lpstr>
      <vt:lpstr>Analysis of Shell Sort</vt:lpstr>
      <vt:lpstr>Analysis of Shell Sort (cont.)</vt:lpstr>
      <vt:lpstr>Analysis of Shell Sort (cont.)</vt:lpstr>
      <vt:lpstr>Code for Shell Sort</vt:lpstr>
      <vt:lpstr>Code for Shell Sort (cont.)</vt:lpstr>
      <vt:lpstr>Code for Shell Sort (cont.)</vt:lpstr>
      <vt:lpstr>Merge Sort</vt:lpstr>
      <vt:lpstr>Merge</vt:lpstr>
      <vt:lpstr>Merge Algorithm</vt:lpstr>
      <vt:lpstr>Analysis of Merge</vt:lpstr>
      <vt:lpstr>Code for Merge</vt:lpstr>
      <vt:lpstr>Merge Sort</vt:lpstr>
      <vt:lpstr>(recursive) Algorithm for Merge Sort</vt:lpstr>
      <vt:lpstr>Trace of Merge Sort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Analysis of Merge Sort</vt:lpstr>
      <vt:lpstr>Analysis of Merge Sort (cont.)</vt:lpstr>
      <vt:lpstr>Code for Merge Sort</vt:lpstr>
      <vt:lpstr>Heapsort</vt:lpstr>
      <vt:lpstr>Heapsort</vt:lpstr>
      <vt:lpstr>Heapsort Algorithm</vt:lpstr>
      <vt:lpstr>Trace of Heapsort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Revising the  Heapsort Algorithm</vt:lpstr>
      <vt:lpstr>Algorithm for In-Place Heapsort</vt:lpstr>
      <vt:lpstr>Algorithm to Build a Heap</vt:lpstr>
      <vt:lpstr>Algorithm to Build a Heap (cont.)</vt:lpstr>
      <vt:lpstr>Analysis of Heapsort</vt:lpstr>
      <vt:lpstr>Code for Heapsort</vt:lpstr>
      <vt:lpstr>Code for Heapsort (cont.)</vt:lpstr>
      <vt:lpstr>Code for Heapsort (cont.)</vt:lpstr>
      <vt:lpstr>Quicksort</vt:lpstr>
      <vt:lpstr>Quicksort</vt:lpstr>
      <vt:lpstr>Trace of Quicksort</vt:lpstr>
      <vt:lpstr>Trace of Quicksort (cont.)</vt:lpstr>
      <vt:lpstr>Trace of Quicksort (cont.)</vt:lpstr>
      <vt:lpstr>Trace of Quicksort (cont.)</vt:lpstr>
      <vt:lpstr>Trace of Quicksort (cont.)</vt:lpstr>
      <vt:lpstr>Quicksort  Example(cont.)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Algorithm for Quicksort</vt:lpstr>
      <vt:lpstr>Analysis of Quicksort</vt:lpstr>
      <vt:lpstr>Analysis of Quicksort (cont.)</vt:lpstr>
      <vt:lpstr>Analysis of Quicksort (cont.)</vt:lpstr>
      <vt:lpstr>Code for Quicksort</vt:lpstr>
      <vt:lpstr>Algorithm for Partitioning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Algorithm for partition Function</vt:lpstr>
      <vt:lpstr>Algorithm for partition Function (cont.)</vt:lpstr>
      <vt:lpstr>Code for partition</vt:lpstr>
      <vt:lpstr>A Revised Partition Algorithm</vt:lpstr>
      <vt:lpstr>A Revised Partition Algorithm (cont.)</vt:lpstr>
      <vt:lpstr>Trace of Revised Partitioning</vt:lpstr>
      <vt:lpstr>Trace of Revised Partitioning (cont.)</vt:lpstr>
      <vt:lpstr>Trace of Revised Partitioning (cont.)</vt:lpstr>
      <vt:lpstr>Trace of Revised Partitioning (cont.)</vt:lpstr>
      <vt:lpstr>Trace of Revised Partitioning (cont.)</vt:lpstr>
      <vt:lpstr>Trace of Revised Partitioning (cont.)</vt:lpstr>
      <vt:lpstr>Trace of Revised Partitioning (cont.)</vt:lpstr>
      <vt:lpstr>Algorithm for Revised partition Function</vt:lpstr>
      <vt:lpstr>Code for Revised partition Function</vt:lpstr>
      <vt:lpstr>Code for Revised partition Function</vt:lpstr>
      <vt:lpstr>Testing the Sort Algorithms</vt:lpstr>
      <vt:lpstr>Testing the Sort Algorithms</vt:lpstr>
      <vt:lpstr>Driver to Test Sort Algorithms</vt:lpstr>
      <vt:lpstr>Driver to Test Sort Algorithms</vt:lpstr>
      <vt:lpstr>The Dutch National Flag Problem (optional)</vt:lpstr>
      <vt:lpstr>The Dutch National Flag Problem</vt:lpstr>
      <vt:lpstr>Problem</vt:lpstr>
      <vt:lpstr>Analysis</vt:lpstr>
      <vt:lpstr>Design – Loop Invariant</vt:lpstr>
      <vt:lpstr>Design</vt:lpstr>
      <vt:lpstr>Design (cont.)</vt:lpstr>
      <vt:lpstr>Algorithm</vt:lpstr>
      <vt:lpstr>Preserving the Loop Invariant</vt:lpstr>
      <vt:lpstr>Preserving the Loop Invariant</vt:lpstr>
      <vt:lpstr>Implementation</vt:lpstr>
      <vt:lpstr>Comparison of Sort Algorithms</vt:lpstr>
      <vt:lpstr>Sort Review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Sorting</dc:title>
  <dc:creator>Philip King</dc:creator>
  <cp:lastModifiedBy>Robert</cp:lastModifiedBy>
  <cp:revision>244</cp:revision>
  <dcterms:created xsi:type="dcterms:W3CDTF">2004-06-18T19:36:09Z</dcterms:created>
  <dcterms:modified xsi:type="dcterms:W3CDTF">2016-03-31T17:54:46Z</dcterms:modified>
</cp:coreProperties>
</file>